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35"/>
  </p:notesMasterIdLst>
  <p:sldIdLst>
    <p:sldId id="2681" r:id="rId2"/>
    <p:sldId id="2674" r:id="rId3"/>
    <p:sldId id="2676" r:id="rId4"/>
    <p:sldId id="2682" r:id="rId5"/>
    <p:sldId id="2684" r:id="rId6"/>
    <p:sldId id="2729" r:id="rId7"/>
    <p:sldId id="2730" r:id="rId8"/>
    <p:sldId id="2734" r:id="rId9"/>
    <p:sldId id="2731" r:id="rId10"/>
    <p:sldId id="2732" r:id="rId11"/>
    <p:sldId id="2733" r:id="rId12"/>
    <p:sldId id="2735" r:id="rId13"/>
    <p:sldId id="2728" r:id="rId14"/>
    <p:sldId id="2689" r:id="rId15"/>
    <p:sldId id="2685" r:id="rId16"/>
    <p:sldId id="2686" r:id="rId17"/>
    <p:sldId id="2736" r:id="rId18"/>
    <p:sldId id="2737" r:id="rId19"/>
    <p:sldId id="2691" r:id="rId20"/>
    <p:sldId id="2738" r:id="rId21"/>
    <p:sldId id="2690" r:id="rId22"/>
    <p:sldId id="2693" r:id="rId23"/>
    <p:sldId id="2692" r:id="rId24"/>
    <p:sldId id="2699" r:id="rId25"/>
    <p:sldId id="2694" r:id="rId26"/>
    <p:sldId id="2701" r:id="rId27"/>
    <p:sldId id="2739" r:id="rId28"/>
    <p:sldId id="2695" r:id="rId29"/>
    <p:sldId id="2702" r:id="rId30"/>
    <p:sldId id="2740" r:id="rId31"/>
    <p:sldId id="2741" r:id="rId32"/>
    <p:sldId id="2742" r:id="rId33"/>
    <p:sldId id="2727" r:id="rId34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AA3B4D4-5FD0-490F-9ED6-48383BF674B6}">
          <p14:sldIdLst>
            <p14:sldId id="2681"/>
            <p14:sldId id="2674"/>
            <p14:sldId id="2676"/>
            <p14:sldId id="2682"/>
            <p14:sldId id="2684"/>
            <p14:sldId id="2729"/>
            <p14:sldId id="2730"/>
            <p14:sldId id="2734"/>
            <p14:sldId id="2731"/>
            <p14:sldId id="2732"/>
            <p14:sldId id="2733"/>
            <p14:sldId id="2735"/>
            <p14:sldId id="2728"/>
            <p14:sldId id="2689"/>
            <p14:sldId id="2685"/>
            <p14:sldId id="2686"/>
            <p14:sldId id="2736"/>
            <p14:sldId id="2737"/>
            <p14:sldId id="2691"/>
            <p14:sldId id="2738"/>
            <p14:sldId id="2690"/>
            <p14:sldId id="2693"/>
            <p14:sldId id="2692"/>
            <p14:sldId id="2699"/>
            <p14:sldId id="2694"/>
            <p14:sldId id="2701"/>
            <p14:sldId id="2739"/>
            <p14:sldId id="2695"/>
            <p14:sldId id="2702"/>
            <p14:sldId id="2740"/>
            <p14:sldId id="2741"/>
            <p14:sldId id="2742"/>
            <p14:sldId id="2727"/>
          </p14:sldIdLst>
        </p14:section>
        <p14:section name="제목 없는 구역" id="{66554BE4-2BB1-4FF8-A0F2-0552D8ED84D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  <p15:guide id="3" orient="horz" pos="3626">
          <p15:clr>
            <a:srgbClr val="A4A3A4"/>
          </p15:clr>
        </p15:guide>
        <p15:guide id="4" pos="588">
          <p15:clr>
            <a:srgbClr val="A4A3A4"/>
          </p15:clr>
        </p15:guide>
        <p15:guide id="5" pos="565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7BC8"/>
    <a:srgbClr val="7F7F7F"/>
    <a:srgbClr val="2A46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24" autoAdjust="0"/>
    <p:restoredTop sz="96327" autoAdjust="0"/>
  </p:normalViewPr>
  <p:slideViewPr>
    <p:cSldViewPr snapToGrid="0">
      <p:cViewPr>
        <p:scale>
          <a:sx n="157" d="100"/>
          <a:sy n="157" d="100"/>
        </p:scale>
        <p:origin x="816" y="168"/>
      </p:cViewPr>
      <p:guideLst>
        <p:guide orient="horz" pos="2160"/>
        <p:guide pos="3120"/>
        <p:guide orient="horz" pos="3626"/>
        <p:guide pos="588"/>
        <p:guide pos="56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8FF16D46-DCD5-4C4E-9613-0E5FADAF9469}" type="datetimeFigureOut">
              <a:rPr lang="ko-KR" altLang="en-US" smtClean="0"/>
              <a:pPr/>
              <a:t>2023. 8. 9.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E3B61903-0E8D-4105-A569-4FA2AA58CC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211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01_혁신포스코1.0_표지.jpg">
            <a:extLst>
              <a:ext uri="{FF2B5EF4-FFF2-40B4-BE49-F238E27FC236}">
                <a16:creationId xmlns:a16="http://schemas.microsoft.com/office/drawing/2014/main" id="{210357AF-DD2B-482C-A301-23094593A2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00" y="1"/>
            <a:ext cx="9907200" cy="687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그룹 21">
            <a:extLst>
              <a:ext uri="{FF2B5EF4-FFF2-40B4-BE49-F238E27FC236}">
                <a16:creationId xmlns:a16="http://schemas.microsoft.com/office/drawing/2014/main" id="{EB35C209-A8AD-4924-B270-658BB4235591}"/>
              </a:ext>
            </a:extLst>
          </p:cNvPr>
          <p:cNvGrpSpPr/>
          <p:nvPr/>
        </p:nvGrpSpPr>
        <p:grpSpPr>
          <a:xfrm>
            <a:off x="1028564" y="2538816"/>
            <a:ext cx="7848872" cy="2029954"/>
            <a:chOff x="3491880" y="4279366"/>
            <a:chExt cx="7848872" cy="2029954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grpSp>
          <p:nvGrpSpPr>
            <p:cNvPr id="22" name="그룹 20">
              <a:extLst>
                <a:ext uri="{FF2B5EF4-FFF2-40B4-BE49-F238E27FC236}">
                  <a16:creationId xmlns:a16="http://schemas.microsoft.com/office/drawing/2014/main" id="{C10E3A89-FC33-44CE-BFAF-D9442B86736C}"/>
                </a:ext>
              </a:extLst>
            </p:cNvPr>
            <p:cNvGrpSpPr/>
            <p:nvPr/>
          </p:nvGrpSpPr>
          <p:grpSpPr>
            <a:xfrm>
              <a:off x="3491880" y="4279366"/>
              <a:ext cx="7848872" cy="2029954"/>
              <a:chOff x="3491880" y="4279366"/>
              <a:chExt cx="7848872" cy="2029954"/>
            </a:xfrm>
          </p:grpSpPr>
          <p:grpSp>
            <p:nvGrpSpPr>
              <p:cNvPr id="24" name="그룹 9">
                <a:extLst>
                  <a:ext uri="{FF2B5EF4-FFF2-40B4-BE49-F238E27FC236}">
                    <a16:creationId xmlns:a16="http://schemas.microsoft.com/office/drawing/2014/main" id="{445E35BC-E8AA-4E23-AAD6-2403B7DD30A5}"/>
                  </a:ext>
                </a:extLst>
              </p:cNvPr>
              <p:cNvGrpSpPr/>
              <p:nvPr/>
            </p:nvGrpSpPr>
            <p:grpSpPr>
              <a:xfrm>
                <a:off x="3491880" y="4279366"/>
                <a:ext cx="7848872" cy="2029954"/>
                <a:chOff x="1619672" y="4283074"/>
                <a:chExt cx="7848872" cy="2029954"/>
              </a:xfrm>
            </p:grpSpPr>
            <p:grpSp>
              <p:nvGrpSpPr>
                <p:cNvPr id="27" name="그룹 13">
                  <a:extLst>
                    <a:ext uri="{FF2B5EF4-FFF2-40B4-BE49-F238E27FC236}">
                      <a16:creationId xmlns:a16="http://schemas.microsoft.com/office/drawing/2014/main" id="{6227B168-CC03-4D79-BC7A-8BA0A7D3B9FE}"/>
                    </a:ext>
                  </a:extLst>
                </p:cNvPr>
                <p:cNvGrpSpPr/>
                <p:nvPr/>
              </p:nvGrpSpPr>
              <p:grpSpPr>
                <a:xfrm>
                  <a:off x="1619672" y="4283074"/>
                  <a:ext cx="2556000" cy="359839"/>
                  <a:chOff x="1619672" y="4339016"/>
                  <a:chExt cx="2556000" cy="359839"/>
                </a:xfrm>
              </p:grpSpPr>
              <p:sp>
                <p:nvSpPr>
                  <p:cNvPr id="29" name="직사각형 4">
                    <a:extLst>
                      <a:ext uri="{FF2B5EF4-FFF2-40B4-BE49-F238E27FC236}">
                        <a16:creationId xmlns:a16="http://schemas.microsoft.com/office/drawing/2014/main" id="{1D127514-F343-4D90-91AB-9EC986A151DF}"/>
                      </a:ext>
                    </a:extLst>
                  </p:cNvPr>
                  <p:cNvSpPr/>
                  <p:nvPr/>
                </p:nvSpPr>
                <p:spPr>
                  <a:xfrm>
                    <a:off x="1619672" y="4339016"/>
                    <a:ext cx="1476000" cy="324000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400" dirty="0">
                      <a:solidFill>
                        <a:prstClr val="white"/>
                      </a:solidFill>
                      <a:latin typeface="나눔고딕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30" name="직각 삼각형 29">
                    <a:extLst>
                      <a:ext uri="{FF2B5EF4-FFF2-40B4-BE49-F238E27FC236}">
                        <a16:creationId xmlns:a16="http://schemas.microsoft.com/office/drawing/2014/main" id="{C6E0B1E3-FCAB-45A3-85C3-72AB6EF01E13}"/>
                      </a:ext>
                    </a:extLst>
                  </p:cNvPr>
                  <p:cNvSpPr/>
                  <p:nvPr/>
                </p:nvSpPr>
                <p:spPr>
                  <a:xfrm>
                    <a:off x="3090896" y="4339016"/>
                    <a:ext cx="324000" cy="324000"/>
                  </a:xfrm>
                  <a:prstGeom prst="rtTriangl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고딕" pitchFamily="50" charset="-127"/>
                      <a:ea typeface="나눔고딕" panose="020D0604000000000000" pitchFamily="50" charset="-127"/>
                    </a:endParaRPr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EED0CD79-1EB0-40A8-99D8-25C12F1E6F90}"/>
                      </a:ext>
                    </a:extLst>
                  </p:cNvPr>
                  <p:cNvSpPr/>
                  <p:nvPr/>
                </p:nvSpPr>
                <p:spPr>
                  <a:xfrm>
                    <a:off x="1619672" y="4653136"/>
                    <a:ext cx="2556000" cy="45719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eaLnBrk="0" fontAlgn="base" latinLnBrk="0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ko-KR" altLang="en-US" sz="1600" dirty="0">
                      <a:solidFill>
                        <a:prstClr val="white"/>
                      </a:solidFill>
                      <a:latin typeface="나눔고딕" pitchFamily="50" charset="-127"/>
                      <a:ea typeface="나눔고딕" panose="020D0604000000000000" pitchFamily="50" charset="-127"/>
                    </a:endParaRPr>
                  </a:p>
                </p:txBody>
              </p:sp>
            </p:grp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028C7DBC-14F2-46B2-B69B-56BA2C6C7ED6}"/>
                    </a:ext>
                  </a:extLst>
                </p:cNvPr>
                <p:cNvSpPr/>
                <p:nvPr/>
              </p:nvSpPr>
              <p:spPr>
                <a:xfrm>
                  <a:off x="1619672" y="4640778"/>
                  <a:ext cx="7848872" cy="167225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50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eaLnBrk="0" fontAlgn="base" latinLnBrk="0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600" dirty="0">
                    <a:solidFill>
                      <a:prstClr val="white"/>
                    </a:solidFill>
                    <a:latin typeface="나눔고딕" pitchFamily="50" charset="-127"/>
                    <a:ea typeface="나눔고딕" panose="020D0604000000000000" pitchFamily="50" charset="-127"/>
                  </a:endParaRPr>
                </a:p>
              </p:txBody>
            </p:sp>
          </p:grpSp>
          <p:pic>
            <p:nvPicPr>
              <p:cNvPr id="26" name="Picture 7" descr="C:\로컬 디스크\PPT\이미지\2012_이미지_1\필기도구\18_anwansoon.png">
                <a:extLst>
                  <a:ext uri="{FF2B5EF4-FFF2-40B4-BE49-F238E27FC236}">
                    <a16:creationId xmlns:a16="http://schemas.microsoft.com/office/drawing/2014/main" id="{04FC6274-3290-4A35-8523-08A51D6DFE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735192" y="5013176"/>
                <a:ext cx="998240" cy="998240"/>
              </a:xfrm>
              <a:prstGeom prst="rect">
                <a:avLst/>
              </a:prstGeom>
              <a:noFill/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532362A-77F8-40EA-B0FF-E4F138C058D7}"/>
                </a:ext>
              </a:extLst>
            </p:cNvPr>
            <p:cNvSpPr txBox="1"/>
            <p:nvPr/>
          </p:nvSpPr>
          <p:spPr>
            <a:xfrm>
              <a:off x="5032079" y="4677851"/>
              <a:ext cx="184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lang="ko-KR" altLang="en-US" sz="1400" b="1" spc="-50" dirty="0">
                <a:solidFill>
                  <a:srgbClr val="0070C0"/>
                </a:solidFill>
                <a:latin typeface="나눔고딕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588739"/>
            <a:ext cx="8420100" cy="795167"/>
          </a:xfrm>
        </p:spPr>
        <p:txBody>
          <a:bodyPr anchor="t">
            <a:noAutofit/>
          </a:bodyPr>
          <a:lstStyle>
            <a:lvl1pPr marL="0" algn="ctr" defTabSz="914400" rtl="0" eaLnBrk="1" fontAlgn="base" latinLnBrk="1" hangingPunct="1">
              <a:spcBef>
                <a:spcPct val="50000"/>
              </a:spcBef>
              <a:spcAft>
                <a:spcPct val="0"/>
              </a:spcAft>
              <a:defRPr kumimoji="1" lang="en-US" sz="4800" b="1" kern="1200" dirty="0">
                <a:solidFill>
                  <a:srgbClr val="2A4677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latin typeface="나눔고딕"/>
                <a:ea typeface="나눔고딕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8763" y="3088460"/>
            <a:ext cx="5960441" cy="1382835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2A4677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97B607C-4F8C-40E9-94D7-665568D6BE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1830" y="2555665"/>
            <a:ext cx="1724025" cy="4365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9107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01D11F-CC9C-4967-8F67-2EC9C027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41A52FE-FDAA-4123-B6E6-D0A0060646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600" y="835200"/>
            <a:ext cx="8543925" cy="2639024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kumimoji="1" lang="ko-KR" altLang="en-US" sz="1600" b="1" kern="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266700" indent="-85725" defTabSz="361950">
              <a:buFont typeface="Arial" panose="020B0604020202020204" pitchFamily="34" charset="0"/>
              <a:buChar char="•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1950" indent="-95250" defTabSz="361950">
              <a:buFont typeface="나눔고딕" panose="020D0604000000000000" pitchFamily="50" charset="-127"/>
              <a:buChar char="-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 defTabSz="361950">
              <a:buFont typeface="맑은 고딕" panose="020B0503020000020004" pitchFamily="50" charset="-127"/>
              <a:buChar char="∙"/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 defTabSz="361950"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33AE2067-38A7-47E2-AC9E-F75D333CF8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5600" y="3532187"/>
            <a:ext cx="8543925" cy="2639024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kumimoji="1" lang="ko-KR" altLang="en-US" sz="1600" b="1" kern="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266700" indent="-85725" defTabSz="361950"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1950" indent="-95250" defTabSz="361950">
              <a:buFont typeface="나눔고딕" panose="020D0604000000000000" pitchFamily="50" charset="-127"/>
              <a:buChar char="-"/>
              <a:defRPr kumimoji="1" lang="ko-KR" altLang="en-US" sz="12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 defTabSz="361950">
              <a:buFont typeface="맑은 고딕" panose="020B0503020000020004" pitchFamily="50" charset="-127"/>
              <a:buChar char="∙"/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 defTabSz="361950"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24701664-4A17-4AAD-9D8C-826C77218D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1396" y="3532187"/>
            <a:ext cx="4340529" cy="2791424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 kumimoji="1" lang="ko-KR" altLang="en-US" sz="1200" b="1" kern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180975" indent="-95250" defTabSz="361950">
              <a:buFont typeface="나눔고딕" panose="020D0604000000000000" pitchFamily="50" charset="-127"/>
              <a:buChar char="-"/>
              <a:defRPr kumimoji="1" lang="ko-KR" altLang="en-US" sz="1200" kern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266700" indent="-85725" defTabSz="361950">
              <a:buFont typeface="나눔고딕" panose="020D0604000000000000" pitchFamily="50" charset="-127"/>
              <a:buChar char="-"/>
              <a:defRPr kumimoji="1" lang="ko-KR" altLang="en-US" sz="1200" kern="0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>
              <a:buFont typeface="맑은 고딕" panose="020B0503020000020004" pitchFamily="50" charset="-127"/>
              <a:buChar char="∙"/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>
              <a:defRPr sz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44444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01D11F-CC9C-4967-8F67-2EC9C0271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41A52FE-FDAA-4123-B6E6-D0A0060646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600" y="835200"/>
            <a:ext cx="9074445" cy="5483560"/>
          </a:xfrm>
        </p:spPr>
        <p:txBody>
          <a:bodyPr>
            <a:noAutofit/>
          </a:bodyPr>
          <a:lstStyle>
            <a:lvl1pPr marL="93663" indent="-93663" algn="just" defTabSz="361950" rtl="0" eaLnBrk="0" fontAlgn="base" latinLnBrk="1" hangingPunct="0">
              <a:spcBef>
                <a:spcPts val="300"/>
              </a:spcBef>
              <a:spcAft>
                <a:spcPct val="0"/>
              </a:spcAft>
              <a:buClr>
                <a:srgbClr val="0070C0"/>
              </a:buClr>
              <a:buFont typeface="Wingdings" pitchFamily="2" charset="2"/>
              <a:buChar char="§"/>
              <a:defRPr kumimoji="1" lang="ko-KR" altLang="en-US" sz="1600" b="1" kern="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266700" indent="-85725" defTabSz="361950">
              <a:buFont typeface="Arial" panose="020B0604020202020204" pitchFamily="34" charset="0"/>
              <a:buChar char="•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361950" indent="-95250" defTabSz="361950">
              <a:buFont typeface="나눔고딕" panose="020D0604000000000000" pitchFamily="50" charset="-127"/>
              <a:buChar char="-"/>
              <a:defRPr kumimoji="1" lang="ko-KR" altLang="en-US" sz="1400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449263" indent="-87313" defTabSz="361950">
              <a:buFont typeface="맑은 고딕" panose="020B0503020000020004" pitchFamily="50" charset="-127"/>
              <a:buChar char="∙"/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630238" indent="-95250" defTabSz="361950"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38931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F73CB3-9640-42DD-BDEE-E5F24A975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94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A2"/>
          <p:cNvPicPr>
            <a:picLocks noChangeAspect="1" noChangeArrowheads="1"/>
          </p:cNvPicPr>
          <p:nvPr userDrawn="1"/>
        </p:nvPicPr>
        <p:blipFill>
          <a:blip r:embed="rId2" cstate="print"/>
          <a:srcRect t="9868"/>
          <a:stretch>
            <a:fillRect/>
          </a:stretch>
        </p:blipFill>
        <p:spPr bwMode="auto">
          <a:xfrm>
            <a:off x="-15335" y="0"/>
            <a:ext cx="9921336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320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4" descr="03_혁신포스코1.0_속지.jpg">
            <a:extLst>
              <a:ext uri="{FF2B5EF4-FFF2-40B4-BE49-F238E27FC236}">
                <a16:creationId xmlns:a16="http://schemas.microsoft.com/office/drawing/2014/main" id="{17532282-864E-4777-BDF6-29E92E0302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snip1Rect">
            <a:avLst>
              <a:gd name="adj" fmla="val 32745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3CE0561-4093-49BA-B80B-B7C9E5C43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BE1114-102B-4212-A0CC-729677C3D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62C77-EE1F-4A4E-856D-71ADC14BF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40ECE96-816D-4274-88E0-F0B9F980EB5A}" type="datetimeFigureOut">
              <a:rPr lang="ko-KR" altLang="en-US" smtClean="0"/>
              <a:pPr/>
              <a:t>2023. 8. 9.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270C9-0893-4363-B269-2FC6F3683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697EC5-0CB5-451C-BEC3-3B345AE15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0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1F682ACF-674E-4A46-9886-B5EF3458333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6606099-86F1-4A31-8649-C63B66C8D0B0}"/>
              </a:ext>
            </a:extLst>
          </p:cNvPr>
          <p:cNvCxnSpPr/>
          <p:nvPr/>
        </p:nvCxnSpPr>
        <p:spPr>
          <a:xfrm>
            <a:off x="144466" y="620720"/>
            <a:ext cx="9539287" cy="1587"/>
          </a:xfrm>
          <a:prstGeom prst="line">
            <a:avLst/>
          </a:prstGeom>
          <a:ln w="25400">
            <a:solidFill>
              <a:srgbClr val="188D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0">
            <a:extLst>
              <a:ext uri="{FF2B5EF4-FFF2-40B4-BE49-F238E27FC236}">
                <a16:creationId xmlns:a16="http://schemas.microsoft.com/office/drawing/2014/main" id="{C98CFA6A-AA94-47CF-9B9A-CF61BA4FE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1616" y="6584950"/>
            <a:ext cx="1882776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AC524CB0-C14E-4665-99C2-9531155599C2}" type="slidenum">
              <a:rPr kumimoji="1" lang="ko-KR" altLang="en-US" sz="894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 sz="894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963" y="6700578"/>
            <a:ext cx="655637" cy="1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07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29" r:id="rId2"/>
    <p:sldLayoutId id="2147483742" r:id="rId3"/>
    <p:sldLayoutId id="2147483734" r:id="rId4"/>
    <p:sldLayoutId id="2147483740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2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28532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A2</a:t>
            </a:r>
            <a:r>
              <a:rPr lang="ko-KR" altLang="en-US" dirty="0"/>
              <a:t>반 손  민  수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3B4F1-30AE-FE16-77CF-6225F90F8D18}"/>
              </a:ext>
            </a:extLst>
          </p:cNvPr>
          <p:cNvSpPr txBox="1"/>
          <p:nvPr/>
        </p:nvSpPr>
        <p:spPr>
          <a:xfrm>
            <a:off x="2759384" y="2638004"/>
            <a:ext cx="5389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압연 공정의 </a:t>
            </a:r>
            <a:r>
              <a:rPr kumimoji="1" lang="en-US" altLang="ko-KR" dirty="0"/>
              <a:t>Scale</a:t>
            </a:r>
            <a:r>
              <a:rPr kumimoji="1" lang="ko-KR" altLang="en-US" dirty="0"/>
              <a:t> 불량 원인 파악 및 개선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9716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 err="1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Pt_thick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, </a:t>
            </a:r>
            <a:r>
              <a:rPr kumimoji="1" lang="en-US" altLang="ko-KR" sz="2000" kern="0" spc="-100" dirty="0" err="1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pt_width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1" lang="en-US" altLang="ko-KR" sz="2000" kern="0" spc="-100" dirty="0" err="1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pt_length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변수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BE522-C135-2B9F-CEEE-D2248F0C49D8}"/>
              </a:ext>
            </a:extLst>
          </p:cNvPr>
          <p:cNvSpPr txBox="1"/>
          <p:nvPr/>
        </p:nvSpPr>
        <p:spPr>
          <a:xfrm>
            <a:off x="704681" y="4593292"/>
            <a:ext cx="8673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각각의 값들은 소비자에게 주문을 받은 값들로 원하는 두께를 요구할 때 그에 맞춰 제공해 주는 것이다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따라서 우리가 분석을 한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뒤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임의로 정해줄 수 있는 값은 아닌 것으로 확인되었다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하지만 각각의 주문에 따라 불량률이 높은 부분이 있으므로 그 부분들의 주문을 받았을 경우 추후에 </a:t>
            </a:r>
            <a:r>
              <a:rPr kumimoji="1" lang="en-US" altLang="ko-KR" sz="1200" dirty="0"/>
              <a:t>scale</a:t>
            </a:r>
            <a:r>
              <a:rPr kumimoji="1" lang="ko-KR" altLang="en-US" sz="1200" dirty="0"/>
              <a:t> 불량의 영향을 주는 인자들에 대한 주의를 기울일 필요가 있다</a:t>
            </a:r>
            <a:r>
              <a:rPr kumimoji="1" lang="en-US" altLang="ko-KR" sz="12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1336C9-1FD7-A80B-C605-85D236C9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68" y="1615146"/>
            <a:ext cx="2905923" cy="2299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9FB2FF5-E873-6328-2282-BDCDEF535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900" y="1664542"/>
            <a:ext cx="2774199" cy="21953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606548-8AF0-84CC-D954-EA4CBFEF2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245" y="1664543"/>
            <a:ext cx="2774198" cy="21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Descaling</a:t>
            </a:r>
            <a:endParaRPr kumimoji="1" lang="ko-KR" altLang="en-US" sz="20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BE522-C135-2B9F-CEEE-D2248F0C49D8}"/>
              </a:ext>
            </a:extLst>
          </p:cNvPr>
          <p:cNvSpPr txBox="1"/>
          <p:nvPr/>
        </p:nvSpPr>
        <p:spPr>
          <a:xfrm>
            <a:off x="704681" y="4593292"/>
            <a:ext cx="867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Descaling </a:t>
            </a:r>
            <a:r>
              <a:rPr kumimoji="1" lang="ko-KR" altLang="en-US" sz="1200" dirty="0"/>
              <a:t>크기 클수록 양품일 확률이 높다고 할 수 있을 것으로 보인다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따라서 좀더 추후에 분석을 통하여 </a:t>
            </a:r>
            <a:r>
              <a:rPr kumimoji="1" lang="en-US" altLang="ko-KR" sz="1200" dirty="0"/>
              <a:t>scale </a:t>
            </a:r>
            <a:r>
              <a:rPr kumimoji="1" lang="ko-KR" altLang="en-US" sz="1200" dirty="0"/>
              <a:t>불량에 영향을 주는 변수인지 파악할 필요가 있다고 생각된다</a:t>
            </a:r>
            <a:r>
              <a:rPr kumimoji="1" lang="en-US" altLang="ko-KR" sz="12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DA8C65-48CB-6689-5559-39360B51C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52" y="1270580"/>
            <a:ext cx="3980822" cy="315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55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Rolling Temp</a:t>
            </a:r>
            <a:endParaRPr kumimoji="1" lang="ko-KR" altLang="en-US" sz="20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BE522-C135-2B9F-CEEE-D2248F0C49D8}"/>
              </a:ext>
            </a:extLst>
          </p:cNvPr>
          <p:cNvSpPr txBox="1"/>
          <p:nvPr/>
        </p:nvSpPr>
        <p:spPr>
          <a:xfrm>
            <a:off x="704681" y="4811776"/>
            <a:ext cx="867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Rolling temp</a:t>
            </a:r>
            <a:r>
              <a:rPr kumimoji="1" lang="ko-KR" altLang="en-US" sz="1200" dirty="0"/>
              <a:t>가 </a:t>
            </a:r>
            <a:r>
              <a:rPr kumimoji="1" lang="en-US" altLang="ko-KR" sz="1200" dirty="0"/>
              <a:t>1000</a:t>
            </a:r>
            <a:r>
              <a:rPr kumimoji="1" lang="ko-KR" altLang="en-US" sz="1200" dirty="0"/>
              <a:t>도 이상일 경우 불량일 확률이 높은 것으로 보인다 따라서 이는 불량률에 중요한 영향을 끼친다고 생각된다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또한 온도가 </a:t>
            </a:r>
            <a:r>
              <a:rPr kumimoji="1" lang="en-US" altLang="ko-KR" sz="1200" dirty="0"/>
              <a:t>0</a:t>
            </a:r>
            <a:r>
              <a:rPr kumimoji="1" lang="ko-KR" altLang="en-US" sz="1200" dirty="0"/>
              <a:t>인 값을 </a:t>
            </a:r>
            <a:r>
              <a:rPr kumimoji="1" lang="ko-KR" altLang="en-US" sz="1200" dirty="0" err="1"/>
              <a:t>후판</a:t>
            </a:r>
            <a:r>
              <a:rPr kumimoji="1" lang="ko-KR" altLang="en-US" sz="1200" dirty="0"/>
              <a:t> 공정과정에서는 절대 가질 수 없는 숫자이므로 이를 평균값으로 대체해 주도록 하겠다</a:t>
            </a:r>
            <a:r>
              <a:rPr kumimoji="1" lang="en-US" altLang="ko-KR" sz="12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415A4B-5A51-0792-6FCE-966E5A4A4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12" y="1268033"/>
            <a:ext cx="3996188" cy="316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8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EDA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이후 최종 선택 데이터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00D5366-9906-E7E5-3957-461D34AE4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283232"/>
              </p:ext>
            </p:extLst>
          </p:nvPr>
        </p:nvGraphicFramePr>
        <p:xfrm>
          <a:off x="2370425" y="801829"/>
          <a:ext cx="5285238" cy="35964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0311">
                  <a:extLst>
                    <a:ext uri="{9D8B030D-6E8A-4147-A177-3AD203B41FA5}">
                      <a16:colId xmlns:a16="http://schemas.microsoft.com/office/drawing/2014/main" val="1010835305"/>
                    </a:ext>
                  </a:extLst>
                </a:gridCol>
                <a:gridCol w="580796">
                  <a:extLst>
                    <a:ext uri="{9D8B030D-6E8A-4147-A177-3AD203B41FA5}">
                      <a16:colId xmlns:a16="http://schemas.microsoft.com/office/drawing/2014/main" val="793646932"/>
                    </a:ext>
                  </a:extLst>
                </a:gridCol>
                <a:gridCol w="561435">
                  <a:extLst>
                    <a:ext uri="{9D8B030D-6E8A-4147-A177-3AD203B41FA5}">
                      <a16:colId xmlns:a16="http://schemas.microsoft.com/office/drawing/2014/main" val="3221183059"/>
                    </a:ext>
                  </a:extLst>
                </a:gridCol>
                <a:gridCol w="1882035">
                  <a:extLst>
                    <a:ext uri="{9D8B030D-6E8A-4147-A177-3AD203B41FA5}">
                      <a16:colId xmlns:a16="http://schemas.microsoft.com/office/drawing/2014/main" val="713083127"/>
                    </a:ext>
                  </a:extLst>
                </a:gridCol>
                <a:gridCol w="1060661">
                  <a:extLst>
                    <a:ext uri="{9D8B030D-6E8A-4147-A177-3AD203B41FA5}">
                      <a16:colId xmlns:a16="http://schemas.microsoft.com/office/drawing/2014/main" val="3958595457"/>
                    </a:ext>
                  </a:extLst>
                </a:gridCol>
              </a:tblGrid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목표변수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범주형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Scale(</a:t>
                      </a:r>
                      <a:r>
                        <a:rPr lang="ko-KR" altLang="en-US" sz="1000" u="none" strike="noStrike">
                          <a:effectLst/>
                        </a:rPr>
                        <a:t>산화철</a:t>
                      </a:r>
                      <a:r>
                        <a:rPr lang="en-US" altLang="ko-KR" sz="1000" u="none" strike="noStrike">
                          <a:effectLst/>
                        </a:rPr>
                        <a:t>) 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u="none" strike="noStrike" dirty="0">
                          <a:effectLst/>
                        </a:rPr>
                        <a:t>Binary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extLst>
                  <a:ext uri="{0D108BD9-81ED-4DB2-BD59-A6C34878D82A}">
                    <a16:rowId xmlns:a16="http://schemas.microsoft.com/office/drawing/2014/main" val="479823577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4205118396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spec_country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설명변수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범주형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제품 규격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기준국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 dirty="0">
                          <a:effectLst/>
                        </a:rPr>
                        <a:t>Nominal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4116214461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steel_kind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범주형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강종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Nominal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3471903242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pt_thick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연속형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Plate(</a:t>
                      </a:r>
                      <a:r>
                        <a:rPr lang="ko-KR" altLang="en-US" sz="1000" u="none" strike="noStrike">
                          <a:effectLst/>
                        </a:rPr>
                        <a:t>후판</a:t>
                      </a:r>
                      <a:r>
                        <a:rPr lang="en-US" altLang="ko-KR" sz="1000" u="none" strike="noStrike">
                          <a:effectLst/>
                        </a:rPr>
                        <a:t>) </a:t>
                      </a:r>
                      <a:r>
                        <a:rPr lang="ko-KR" altLang="en-US" sz="1000" u="none" strike="noStrike">
                          <a:effectLst/>
                        </a:rPr>
                        <a:t>지시두께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en" sz="1000" u="none" strike="noStrike">
                          <a:effectLst/>
                        </a:rPr>
                        <a:t>mm)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Interval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247832658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pt_width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연속형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Plate(</a:t>
                      </a:r>
                      <a:r>
                        <a:rPr lang="ko-KR" altLang="en-US" sz="1000" u="none" strike="noStrike">
                          <a:effectLst/>
                        </a:rPr>
                        <a:t>후판</a:t>
                      </a:r>
                      <a:r>
                        <a:rPr lang="en-US" altLang="ko-KR" sz="1000" u="none" strike="noStrike">
                          <a:effectLst/>
                        </a:rPr>
                        <a:t>) </a:t>
                      </a:r>
                      <a:r>
                        <a:rPr lang="ko-KR" altLang="en-US" sz="1000" u="none" strike="noStrike">
                          <a:effectLst/>
                        </a:rPr>
                        <a:t>지시폭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en" sz="1000" u="none" strike="noStrike">
                          <a:effectLst/>
                        </a:rPr>
                        <a:t>mm)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Interval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3043380073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pt_length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연속형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Plate(</a:t>
                      </a:r>
                      <a:r>
                        <a:rPr lang="ko-KR" altLang="en-US" sz="1000" u="none" strike="noStrike">
                          <a:effectLst/>
                        </a:rPr>
                        <a:t>후판</a:t>
                      </a:r>
                      <a:r>
                        <a:rPr lang="en-US" altLang="ko-KR" sz="1000" u="none" strike="noStrike">
                          <a:effectLst/>
                        </a:rPr>
                        <a:t>) </a:t>
                      </a:r>
                      <a:r>
                        <a:rPr lang="ko-KR" altLang="en-US" sz="1000" u="none" strike="noStrike">
                          <a:effectLst/>
                        </a:rPr>
                        <a:t>지시길이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en" sz="1000" u="none" strike="noStrike">
                          <a:effectLst/>
                        </a:rPr>
                        <a:t>mm)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 dirty="0">
                          <a:effectLst/>
                        </a:rPr>
                        <a:t>Interval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4000644504"/>
                  </a:ext>
                </a:extLst>
              </a:tr>
              <a:tr h="234031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hsb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범주형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HSB(Hot Scale Braker)</a:t>
                      </a:r>
                      <a:r>
                        <a:rPr lang="ko-KR" altLang="en-US" sz="1000" u="none" strike="noStrike">
                          <a:effectLst/>
                        </a:rPr>
                        <a:t>적용여부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 dirty="0">
                          <a:effectLst/>
                        </a:rPr>
                        <a:t>Binary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3528788402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fur_no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범주형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가열로 호기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 dirty="0">
                          <a:effectLst/>
                        </a:rPr>
                        <a:t>Nominal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759665735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fur_input_row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범주형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가열로 장입열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 dirty="0">
                          <a:effectLst/>
                        </a:rPr>
                        <a:t>Nominal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3894222105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fur_heat_temp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연속형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가열로 가열대 소재온도</a:t>
                      </a:r>
                      <a:r>
                        <a:rPr lang="en-US" altLang="ko-KR" sz="1000" u="none" strike="noStrike">
                          <a:effectLst/>
                        </a:rPr>
                        <a:t>(℃)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Interval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3570476161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fur_heat_time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연속형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가열로 가열대 재로시간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분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Interval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3878178474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fur_soak_temp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연속형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가열로 균열대 소재온도</a:t>
                      </a:r>
                      <a:r>
                        <a:rPr lang="en-US" altLang="ko-KR" sz="1000" u="none" strike="noStrike">
                          <a:effectLst/>
                        </a:rPr>
                        <a:t>(℃)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Interval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2500690148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fur_soak_time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연속형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가열로 균열대 재로시간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분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 dirty="0">
                          <a:effectLst/>
                        </a:rPr>
                        <a:t>Interval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434623152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fur_total_time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연속형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가열로 총 재로시간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분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Interval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1259467944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rolling_method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범주형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압연방법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 dirty="0">
                          <a:effectLst/>
                        </a:rPr>
                        <a:t>Interval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3263365966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rolling_temp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연속형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압연온도</a:t>
                      </a:r>
                      <a:r>
                        <a:rPr lang="en-US" altLang="ko-KR" sz="1000" u="none" strike="noStrike">
                          <a:effectLst/>
                        </a:rPr>
                        <a:t>(℃)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 dirty="0">
                          <a:effectLst/>
                        </a:rPr>
                        <a:t>Nominal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3268718891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 dirty="0" err="1">
                          <a:effectLst/>
                        </a:rPr>
                        <a:t>descaling_count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연속형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압연</a:t>
                      </a:r>
                      <a:r>
                        <a:rPr lang="en" sz="1000" u="none" strike="noStrike">
                          <a:effectLst/>
                        </a:rPr>
                        <a:t>Descaling </a:t>
                      </a:r>
                      <a:r>
                        <a:rPr lang="ko-KR" altLang="en-US" sz="1000" u="none" strike="noStrike">
                          <a:effectLst/>
                        </a:rPr>
                        <a:t>횟수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 dirty="0">
                          <a:effectLst/>
                        </a:rPr>
                        <a:t>Interval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325389416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879CF99-0C21-211C-AFFC-C06ECC8C797A}"/>
              </a:ext>
            </a:extLst>
          </p:cNvPr>
          <p:cNvSpPr txBox="1"/>
          <p:nvPr/>
        </p:nvSpPr>
        <p:spPr>
          <a:xfrm>
            <a:off x="1686768" y="4370322"/>
            <a:ext cx="693317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kumimoji="1" lang="ko-KR" altLang="en-US" sz="1200" dirty="0"/>
              <a:t>삭제 변수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pPr marL="628650" lvl="1" indent="-171450">
              <a:buFontTx/>
              <a:buChar char="-"/>
            </a:pPr>
            <a:r>
              <a:rPr kumimoji="1" lang="en-US" altLang="ko-Kore-KR" sz="1200" dirty="0" err="1"/>
              <a:t>Plate_no</a:t>
            </a:r>
            <a:r>
              <a:rPr kumimoji="1" lang="en-US" altLang="ko-Kore-KR" sz="1200" dirty="0"/>
              <a:t> : </a:t>
            </a:r>
            <a:r>
              <a:rPr kumimoji="1" lang="ko-KR" altLang="en-US" sz="1200" dirty="0"/>
              <a:t>일련번호는 </a:t>
            </a:r>
            <a:r>
              <a:rPr kumimoji="1" lang="en-US" altLang="ko-KR" sz="1200" dirty="0"/>
              <a:t>scale </a:t>
            </a:r>
            <a:r>
              <a:rPr kumimoji="1" lang="ko-KR" altLang="en-US" sz="1200" dirty="0"/>
              <a:t>공정에 영향을 미칠 수 없을 것이라 판단하여 삭제하였다</a:t>
            </a:r>
            <a:r>
              <a:rPr kumimoji="1" lang="en-US" altLang="ko-KR" sz="1200" dirty="0"/>
              <a:t>.</a:t>
            </a:r>
          </a:p>
          <a:p>
            <a:pPr marL="628650" lvl="1" indent="-171450">
              <a:buFontTx/>
              <a:buChar char="-"/>
            </a:pPr>
            <a:r>
              <a:rPr kumimoji="1" lang="en-US" altLang="ko-Kore-KR" sz="1200" dirty="0" err="1"/>
              <a:t>Rolling_date</a:t>
            </a:r>
            <a:r>
              <a:rPr kumimoji="1" lang="en-US" altLang="ko-Kore-KR" sz="1200" dirty="0"/>
              <a:t> : </a:t>
            </a:r>
            <a:r>
              <a:rPr kumimoji="1" lang="ko-KR" altLang="en-US" sz="1200" dirty="0"/>
              <a:t>날짜내에 특이점을 </a:t>
            </a:r>
            <a:r>
              <a:rPr kumimoji="1" lang="ko-KR" altLang="en-US" sz="1200" dirty="0" err="1"/>
              <a:t>파악하긴했으나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7</a:t>
            </a:r>
            <a:r>
              <a:rPr kumimoji="1" lang="ko-KR" altLang="en-US" sz="1200" dirty="0"/>
              <a:t>일간의 날짜데이터로는 유의미한 결과를 얻을 수 없고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분석자의 기술적인 부족으로 인하여 분석을 할 수 없어 </a:t>
            </a:r>
            <a:r>
              <a:rPr kumimoji="1" lang="ko-KR" altLang="en-US" sz="1200" dirty="0" err="1"/>
              <a:t>다른변수에게</a:t>
            </a:r>
            <a:r>
              <a:rPr kumimoji="1" lang="ko-KR" altLang="en-US" sz="1200" dirty="0"/>
              <a:t> 영향을 최소화 하기 위해서 삭제하였다</a:t>
            </a:r>
            <a:r>
              <a:rPr kumimoji="1" lang="en-US" altLang="ko-KR" sz="1200" dirty="0"/>
              <a:t>.</a:t>
            </a:r>
          </a:p>
          <a:p>
            <a:pPr marL="628650" lvl="1" indent="-171450">
              <a:buFontTx/>
              <a:buChar char="-"/>
            </a:pPr>
            <a:r>
              <a:rPr kumimoji="1" lang="en-US" altLang="ko-KR" sz="1200" dirty="0" err="1"/>
              <a:t>Spec_long</a:t>
            </a:r>
            <a:r>
              <a:rPr kumimoji="1" lang="en-US" altLang="ko-KR" sz="1200" dirty="0"/>
              <a:t> : </a:t>
            </a:r>
            <a:r>
              <a:rPr kumimoji="1" lang="ko-KR" altLang="en-US" sz="1200" dirty="0"/>
              <a:t>제품 규격에 따른 불량률들을 확인해본 결과 각각의 제품들의 </a:t>
            </a:r>
            <a:r>
              <a:rPr kumimoji="1" lang="ko-KR" altLang="en-US" sz="1200" dirty="0" err="1"/>
              <a:t>갯수가</a:t>
            </a:r>
            <a:r>
              <a:rPr kumimoji="1" lang="ko-KR" altLang="en-US" sz="1200" dirty="0"/>
              <a:t> 너무 적고 특이점을 발견하긴 어렵다고 생각하여 삭제하였다</a:t>
            </a:r>
            <a:r>
              <a:rPr kumimoji="1" lang="en-US" altLang="ko-KR" sz="1200" dirty="0"/>
              <a:t>.</a:t>
            </a:r>
          </a:p>
          <a:p>
            <a:pPr marL="628650" lvl="1" indent="-171450">
              <a:buFontTx/>
              <a:buChar char="-"/>
            </a:pPr>
            <a:r>
              <a:rPr kumimoji="1" lang="en-US" altLang="ko-KR" sz="1200" dirty="0" err="1"/>
              <a:t>Work_group</a:t>
            </a:r>
            <a:r>
              <a:rPr kumimoji="1" lang="en-US" altLang="ko-KR" sz="1200" dirty="0"/>
              <a:t> : 7</a:t>
            </a:r>
            <a:r>
              <a:rPr kumimoji="1" lang="ko-KR" altLang="en-US" sz="1200" dirty="0"/>
              <a:t>일 간의 데이터로는 사람들의 특성을 파악하긴 어렵고 이상치가 생겨도 빠르게 대응할 수 있는 모델을 만드는 것은 현실적으로 어렵다고 생각되고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차원을 줄이기 위해서 삭제해 주었다</a:t>
            </a:r>
            <a:r>
              <a:rPr kumimoji="1" lang="en-US" altLang="ko-KR" sz="1200" dirty="0"/>
              <a:t>.</a:t>
            </a:r>
          </a:p>
          <a:p>
            <a:pPr marL="628650" lvl="1" indent="-171450">
              <a:buFontTx/>
              <a:buChar char="-"/>
            </a:pPr>
            <a:r>
              <a:rPr kumimoji="1" lang="en-US" altLang="ko-KR" sz="1200" dirty="0" err="1"/>
              <a:t>Fur_ex_temp</a:t>
            </a:r>
            <a:r>
              <a:rPr kumimoji="1" lang="en-US" altLang="ko-KR" sz="1200" dirty="0"/>
              <a:t> : </a:t>
            </a:r>
            <a:r>
              <a:rPr kumimoji="1" lang="en-US" altLang="ko-KR" sz="1200" dirty="0" err="1"/>
              <a:t>fur_soak_temp</a:t>
            </a:r>
            <a:r>
              <a:rPr kumimoji="1" lang="ko-KR" altLang="en-US" sz="1200" dirty="0"/>
              <a:t> 와 정확히 숫자가 동일한 데이터가 입력되어 </a:t>
            </a:r>
            <a:r>
              <a:rPr kumimoji="1" lang="ko-KR" altLang="en-US" sz="1200" dirty="0" err="1"/>
              <a:t>둘중</a:t>
            </a:r>
            <a:r>
              <a:rPr kumimoji="1" lang="ko-KR" altLang="en-US" sz="1200" dirty="0"/>
              <a:t> 하나의 데이터를 </a:t>
            </a:r>
            <a:r>
              <a:rPr kumimoji="1" lang="ko-KR" altLang="en-US" sz="1200" dirty="0" err="1"/>
              <a:t>지워주기로</a:t>
            </a:r>
            <a:r>
              <a:rPr kumimoji="1" lang="ko-KR" altLang="en-US" sz="1200" dirty="0"/>
              <a:t> 결정하였고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이를 삭제해 주었다</a:t>
            </a:r>
            <a:r>
              <a:rPr kumimoji="1" lang="en-US" altLang="ko-KR" sz="1200" dirty="0"/>
              <a:t>.</a:t>
            </a:r>
          </a:p>
          <a:p>
            <a:pPr marL="628650" lvl="1" indent="-171450">
              <a:buFontTx/>
              <a:buChar char="-"/>
            </a:pP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55191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범주형 데이터 변환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CEBB55-F0EE-108E-F1D1-21B7671702A8}"/>
              </a:ext>
            </a:extLst>
          </p:cNvPr>
          <p:cNvSpPr txBox="1"/>
          <p:nvPr/>
        </p:nvSpPr>
        <p:spPr>
          <a:xfrm>
            <a:off x="1457240" y="3957017"/>
            <a:ext cx="8050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en-US" altLang="ko-Kore-KR" dirty="0"/>
              <a:t>Scale </a:t>
            </a:r>
            <a:r>
              <a:rPr kumimoji="1" lang="ko-KR" altLang="en-US" dirty="0"/>
              <a:t>목표변수에서 우리가 원하는 데이터인 불량을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설정해 주었고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각각의 변수들은 불량률이 높은 확률로 가진 변수들에 대하여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설정해주었다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E8046FF-9617-3DA4-FD51-65F39ECF3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19" y="1485988"/>
            <a:ext cx="6286162" cy="183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5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숫자형 데이터의 변환 및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train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test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분리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06A4F-88C5-4341-9EA2-8665F362C16A}"/>
              </a:ext>
            </a:extLst>
          </p:cNvPr>
          <p:cNvSpPr txBox="1"/>
          <p:nvPr/>
        </p:nvSpPr>
        <p:spPr>
          <a:xfrm>
            <a:off x="469783" y="100667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숫자형 데이터의 변환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D9D13-9531-18AF-949B-02DDF866927A}"/>
              </a:ext>
            </a:extLst>
          </p:cNvPr>
          <p:cNvSpPr txBox="1"/>
          <p:nvPr/>
        </p:nvSpPr>
        <p:spPr>
          <a:xfrm>
            <a:off x="469783" y="412710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데이터 분리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51ED3A-7F09-DD65-BE9F-5940FC6B3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47" y="1853387"/>
            <a:ext cx="5295900" cy="63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62A743-DDD5-6552-A561-383EE9FFC887}"/>
              </a:ext>
            </a:extLst>
          </p:cNvPr>
          <p:cNvSpPr txBox="1"/>
          <p:nvPr/>
        </p:nvSpPr>
        <p:spPr>
          <a:xfrm>
            <a:off x="708752" y="3130216"/>
            <a:ext cx="83624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설명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변수들간의</a:t>
            </a:r>
            <a:r>
              <a:rPr kumimoji="1" lang="ko-KR" altLang="en-US" sz="1200" dirty="0"/>
              <a:t> 데이터 단위를 통일시켜 주기 위해 </a:t>
            </a:r>
            <a:r>
              <a:rPr kumimoji="1" lang="en-US" altLang="ko-KR" sz="1200" dirty="0" err="1"/>
              <a:t>StandardScaler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사용하여 변수 </a:t>
            </a:r>
            <a:r>
              <a:rPr kumimoji="1" lang="en-US" altLang="ko-KR" sz="1200" dirty="0"/>
              <a:t>scaling</a:t>
            </a:r>
            <a:r>
              <a:rPr kumimoji="1" lang="ko-KR" altLang="en-US" sz="1200" dirty="0"/>
              <a:t>을 시켜주도록 하겠다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11CE96-05F5-FAA0-F402-3167DAED2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47" y="5086855"/>
            <a:ext cx="7772400" cy="2560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95EFD2-4336-FC3E-1AB9-C46F87DCE8EA}"/>
              </a:ext>
            </a:extLst>
          </p:cNvPr>
          <p:cNvSpPr txBox="1"/>
          <p:nvPr/>
        </p:nvSpPr>
        <p:spPr>
          <a:xfrm>
            <a:off x="783747" y="5646146"/>
            <a:ext cx="690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Train</a:t>
            </a:r>
            <a:r>
              <a:rPr kumimoji="1" lang="ko-KR" altLang="en-US" sz="1200" dirty="0"/>
              <a:t> 과 </a:t>
            </a:r>
            <a:r>
              <a:rPr kumimoji="1" lang="en-US" altLang="ko-KR" sz="1200" dirty="0"/>
              <a:t>test </a:t>
            </a:r>
            <a:r>
              <a:rPr kumimoji="1" lang="ko-KR" altLang="en-US" sz="1200" dirty="0"/>
              <a:t>데이터의 크기의 비율은 </a:t>
            </a:r>
            <a:r>
              <a:rPr kumimoji="1" lang="en-US" altLang="ko-KR" sz="1200" dirty="0"/>
              <a:t>7</a:t>
            </a:r>
            <a:r>
              <a:rPr kumimoji="1" lang="ko-KR" altLang="en-US" sz="1200" dirty="0"/>
              <a:t>대 </a:t>
            </a:r>
            <a:r>
              <a:rPr kumimoji="1" lang="en-US" altLang="ko-KR" sz="1200" dirty="0"/>
              <a:t>3</a:t>
            </a:r>
            <a:r>
              <a:rPr kumimoji="1" lang="ko-KR" altLang="en-US" sz="1200" dirty="0" err="1"/>
              <a:t>으로</a:t>
            </a:r>
            <a:r>
              <a:rPr kumimoji="1" lang="ko-KR" altLang="en-US" sz="1200" dirty="0"/>
              <a:t> 설정하였고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랜덤으로 뽑더라도 목적변수의 비율에 맞게 데이터를 추출하여 </a:t>
            </a:r>
            <a:r>
              <a:rPr kumimoji="1" lang="en-US" altLang="ko-KR" sz="1200" dirty="0"/>
              <a:t>train</a:t>
            </a:r>
            <a:r>
              <a:rPr kumimoji="1" lang="ko-KR" altLang="en-US" sz="1200" dirty="0"/>
              <a:t>과 </a:t>
            </a:r>
            <a:r>
              <a:rPr kumimoji="1" lang="en-US" altLang="ko-KR" sz="1200" dirty="0"/>
              <a:t>test</a:t>
            </a:r>
            <a:r>
              <a:rPr kumimoji="1" lang="ko-KR" altLang="en-US" sz="1200" dirty="0"/>
              <a:t>간 데이터 특성에 크게 차이를 두지 않도록 하였다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4193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로지스틱 회귀분석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2CD2B6-5A15-7F60-44D3-5CD46F011E45}"/>
              </a:ext>
            </a:extLst>
          </p:cNvPr>
          <p:cNvSpPr txBox="1"/>
          <p:nvPr/>
        </p:nvSpPr>
        <p:spPr>
          <a:xfrm>
            <a:off x="2365708" y="1328825"/>
            <a:ext cx="863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초기 모델 </a:t>
            </a:r>
            <a:endParaRPr kumimoji="1" lang="ko-Kore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75ACC3-FD44-B2FB-7926-F9879F623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35" y="2059086"/>
            <a:ext cx="2510133" cy="22863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22E725-3B1F-9E18-1CF3-4A9CF5BA0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661" y="2059086"/>
            <a:ext cx="1051930" cy="22863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3D2ABF-0558-1A8A-CAEC-2B742596A16A}"/>
              </a:ext>
            </a:extLst>
          </p:cNvPr>
          <p:cNvSpPr txBox="1"/>
          <p:nvPr/>
        </p:nvSpPr>
        <p:spPr>
          <a:xfrm>
            <a:off x="817257" y="4798686"/>
            <a:ext cx="42888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초기모델</a:t>
            </a:r>
            <a:r>
              <a:rPr kumimoji="1" lang="ko-KR" altLang="en-US" sz="1200" dirty="0"/>
              <a:t> 결과</a:t>
            </a:r>
            <a:endParaRPr kumimoji="1" lang="en-US" altLang="ko-KR" sz="1200" dirty="0"/>
          </a:p>
          <a:p>
            <a:endParaRPr kumimoji="1" lang="en-US" altLang="ko-Kore-KR" sz="1200" dirty="0"/>
          </a:p>
          <a:p>
            <a:r>
              <a:rPr kumimoji="1" lang="en-US" altLang="ko-KR" sz="1200" dirty="0"/>
              <a:t>-</a:t>
            </a:r>
            <a:r>
              <a:rPr kumimoji="1" lang="ko-Kore-KR" altLang="en-US" sz="1200" dirty="0"/>
              <a:t> </a:t>
            </a:r>
            <a:r>
              <a:rPr kumimoji="1" lang="en-US" altLang="ko-Kore-KR" sz="1200" dirty="0" err="1"/>
              <a:t>descaling_count</a:t>
            </a:r>
            <a:endParaRPr kumimoji="1" lang="en-US" altLang="ko-Kore-KR" sz="1200" dirty="0"/>
          </a:p>
          <a:p>
            <a:pPr marL="171450" indent="-171450">
              <a:buFontTx/>
              <a:buChar char="-"/>
            </a:pPr>
            <a:r>
              <a:rPr kumimoji="1" lang="en-US" altLang="ko-Kore-KR" sz="1200" dirty="0" err="1"/>
              <a:t>rolling_temp</a:t>
            </a:r>
            <a:endParaRPr kumimoji="1" lang="en-US" altLang="ko-Kore-KR" sz="1200" dirty="0"/>
          </a:p>
          <a:p>
            <a:pPr marL="171450" indent="-171450">
              <a:buFontTx/>
              <a:buChar char="-"/>
            </a:pPr>
            <a:r>
              <a:rPr kumimoji="1" lang="en-US" altLang="ko-Kore-KR" sz="1200" dirty="0" err="1"/>
              <a:t>fur_soak_temp</a:t>
            </a:r>
            <a:endParaRPr kumimoji="1" lang="en-US" altLang="ko-Kore-KR" sz="1200" dirty="0"/>
          </a:p>
          <a:p>
            <a:pPr marL="171450" indent="-171450">
              <a:buFontTx/>
              <a:buChar char="-"/>
            </a:pPr>
            <a:endParaRPr kumimoji="1" lang="en-US" altLang="ko-Kore-KR" sz="1200" dirty="0"/>
          </a:p>
          <a:p>
            <a:r>
              <a:rPr kumimoji="1" lang="ko-KR" altLang="en-US" sz="1200" dirty="0"/>
              <a:t>위 세가지 변수가 유의미하게 나왔고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accuracy </a:t>
            </a:r>
            <a:r>
              <a:rPr kumimoji="1" lang="ko-KR" altLang="en-US" sz="1200" dirty="0"/>
              <a:t>가 </a:t>
            </a:r>
            <a:r>
              <a:rPr kumimoji="1" lang="en-US" altLang="ko-KR" sz="1200" dirty="0"/>
              <a:t>84%</a:t>
            </a:r>
            <a:r>
              <a:rPr kumimoji="1" lang="ko-KR" altLang="en-US" sz="1200" dirty="0"/>
              <a:t> 로 높은 정확도를 가지진 못했다</a:t>
            </a:r>
            <a:r>
              <a:rPr kumimoji="1" lang="en-US" altLang="ko-KR" sz="1200" dirty="0"/>
              <a:t>.</a:t>
            </a:r>
            <a:endParaRPr kumimoji="1" lang="en-US" altLang="ko-Kore-K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08010-C5E2-E3EE-E5E5-04B85D1CA06A}"/>
              </a:ext>
            </a:extLst>
          </p:cNvPr>
          <p:cNvSpPr txBox="1"/>
          <p:nvPr/>
        </p:nvSpPr>
        <p:spPr>
          <a:xfrm>
            <a:off x="6971892" y="1741991"/>
            <a:ext cx="1188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다중공선성</a:t>
            </a:r>
            <a:endParaRPr kumimoji="1" lang="ko-Kore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3C6472-EEA1-4401-54B8-D23ECB15A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68" y="2295989"/>
            <a:ext cx="1494266" cy="17600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A0697F-AC17-7782-BB5F-39C973C81B25}"/>
              </a:ext>
            </a:extLst>
          </p:cNvPr>
          <p:cNvSpPr txBox="1"/>
          <p:nvPr/>
        </p:nvSpPr>
        <p:spPr>
          <a:xfrm>
            <a:off x="5988710" y="4212586"/>
            <a:ext cx="3099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모든</a:t>
            </a:r>
            <a:r>
              <a:rPr kumimoji="1" lang="ko-KR" altLang="en-US" sz="1200" dirty="0"/>
              <a:t> 연속형 변수들이 </a:t>
            </a:r>
            <a:r>
              <a:rPr kumimoji="1" lang="en-US" altLang="ko-KR" sz="1200" dirty="0"/>
              <a:t>VIF </a:t>
            </a:r>
            <a:r>
              <a:rPr kumimoji="1" lang="ko-KR" altLang="en-US" sz="1200" dirty="0"/>
              <a:t>가 </a:t>
            </a:r>
            <a:r>
              <a:rPr kumimoji="1" lang="en-US" altLang="ko-KR" sz="1200" dirty="0"/>
              <a:t>10</a:t>
            </a:r>
            <a:r>
              <a:rPr kumimoji="1" lang="ko-KR" altLang="en-US" sz="1200" dirty="0"/>
              <a:t> 미만으로 </a:t>
            </a:r>
            <a:r>
              <a:rPr kumimoji="1" lang="ko-KR" altLang="en-US" sz="1200" dirty="0" err="1"/>
              <a:t>다중공선성이</a:t>
            </a:r>
            <a:r>
              <a:rPr kumimoji="1" lang="ko-KR" altLang="en-US" sz="1200" dirty="0"/>
              <a:t> 심하지 않은 것으로 보인다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64899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로지스틱 회귀분석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D1333F-2B50-7A16-AA31-1EB5CF04F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09" y="1187679"/>
            <a:ext cx="3927334" cy="3228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DBC5E9-7C3B-598B-FAD3-AC1A862E80C8}"/>
              </a:ext>
            </a:extLst>
          </p:cNvPr>
          <p:cNvSpPr txBox="1"/>
          <p:nvPr/>
        </p:nvSpPr>
        <p:spPr>
          <a:xfrm>
            <a:off x="4953000" y="1448473"/>
            <a:ext cx="44506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연속형</a:t>
            </a:r>
            <a:r>
              <a:rPr kumimoji="1" lang="ko-KR" altLang="en-US" sz="1200" dirty="0"/>
              <a:t> 변수들 간의 상관관계를 확인해본 결과 강한 상관관계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절대값 </a:t>
            </a:r>
            <a:r>
              <a:rPr kumimoji="1" lang="en-US" altLang="ko-KR" sz="1200" dirty="0"/>
              <a:t>0.8</a:t>
            </a:r>
            <a:r>
              <a:rPr kumimoji="1" lang="ko-KR" altLang="en-US" sz="1200" dirty="0"/>
              <a:t> 이상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을 가진 변수가 존재하고 </a:t>
            </a:r>
            <a:r>
              <a:rPr kumimoji="1" lang="ko-KR" altLang="en-US" sz="1200" dirty="0" err="1"/>
              <a:t>여러개의</a:t>
            </a:r>
            <a:r>
              <a:rPr kumimoji="1" lang="ko-KR" altLang="en-US" sz="1200" dirty="0"/>
              <a:t> 변수들과 상관관계가 존재</a:t>
            </a:r>
            <a:r>
              <a:rPr kumimoji="1" lang="en-US" altLang="ko-KR" sz="1200" dirty="0"/>
              <a:t>(0.6)</a:t>
            </a:r>
            <a:r>
              <a:rPr kumimoji="1" lang="ko-KR" altLang="en-US" sz="1200" dirty="0"/>
              <a:t> 한다는 것을 파악하였다</a:t>
            </a:r>
            <a:r>
              <a:rPr kumimoji="1" lang="en-US" altLang="ko-KR" sz="1200" dirty="0"/>
              <a:t>.</a:t>
            </a:r>
          </a:p>
          <a:p>
            <a:endParaRPr kumimoji="1" lang="en-US" altLang="ko-Kore-KR" sz="1200" dirty="0"/>
          </a:p>
          <a:p>
            <a:r>
              <a:rPr kumimoji="1" lang="ko-KR" altLang="en-US" sz="1200" dirty="0"/>
              <a:t>하지만 강한상관계를 가지고 있지만 초기 모델에서 </a:t>
            </a:r>
            <a:r>
              <a:rPr kumimoji="1" lang="en-US" altLang="ko-KR" sz="1200" dirty="0"/>
              <a:t>p-value</a:t>
            </a:r>
            <a:r>
              <a:rPr kumimoji="1" lang="ko-KR" altLang="en-US" sz="1200" dirty="0"/>
              <a:t>가 많이 낮았던 변수들은 제거해 주지 않았다</a:t>
            </a:r>
            <a:r>
              <a:rPr kumimoji="1" lang="en-US" altLang="ko-KR" sz="1200" dirty="0"/>
              <a:t>.</a:t>
            </a:r>
          </a:p>
          <a:p>
            <a:endParaRPr kumimoji="1" lang="en-US" altLang="ko-Kore-KR" sz="1200" dirty="0"/>
          </a:p>
          <a:p>
            <a:endParaRPr kumimoji="1" lang="en-US" altLang="ko-Kore-KR" sz="1200" dirty="0"/>
          </a:p>
          <a:p>
            <a:r>
              <a:rPr kumimoji="1" lang="ko-KR" altLang="en-US" sz="1200" dirty="0"/>
              <a:t>따라서</a:t>
            </a:r>
            <a:endParaRPr kumimoji="1" lang="en-US" altLang="ko-KR" sz="1200" dirty="0"/>
          </a:p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pt_thick</a:t>
            </a:r>
            <a:r>
              <a:rPr kumimoji="1" lang="en-US" altLang="ko-KR" sz="1200" dirty="0"/>
              <a:t>(0.85)</a:t>
            </a:r>
          </a:p>
          <a:p>
            <a:r>
              <a:rPr kumimoji="1" lang="en-US" altLang="ko-Kore-KR" sz="1200" dirty="0"/>
              <a:t>– </a:t>
            </a:r>
            <a:r>
              <a:rPr kumimoji="1" lang="en-US" altLang="ko-Kore-KR" sz="1200" dirty="0" err="1"/>
              <a:t>fur_total_time</a:t>
            </a:r>
            <a:r>
              <a:rPr kumimoji="1" lang="en-US" altLang="ko-Kore-KR" sz="1200" dirty="0"/>
              <a:t>(0.73)</a:t>
            </a:r>
          </a:p>
          <a:p>
            <a:r>
              <a:rPr kumimoji="1" lang="ko-KR" altLang="en-US" sz="1200" dirty="0"/>
              <a:t>을 삭제하고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그 변수들과 상관관계가 높았던 변수들이 충분히 모델을 설명할 것이라 가정하고 삭제하였다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C7A20-A165-DAB3-7BAD-1EA0E599D3A2}"/>
              </a:ext>
            </a:extLst>
          </p:cNvPr>
          <p:cNvSpPr txBox="1"/>
          <p:nvPr/>
        </p:nvSpPr>
        <p:spPr>
          <a:xfrm>
            <a:off x="1116701" y="4733559"/>
            <a:ext cx="49523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dirty="0"/>
              <a:t>상관관계는 높으나 </a:t>
            </a:r>
            <a:r>
              <a:rPr kumimoji="1" lang="en-US" altLang="ko-KR" dirty="0"/>
              <a:t>p-value</a:t>
            </a:r>
            <a:r>
              <a:rPr kumimoji="1" lang="ko-KR" altLang="en-US" dirty="0"/>
              <a:t>가 작은 변수들 </a:t>
            </a:r>
            <a:endParaRPr kumimoji="1" lang="en-US" altLang="ko-KR" sz="1800" dirty="0"/>
          </a:p>
          <a:p>
            <a:r>
              <a:rPr kumimoji="1" lang="en-US" altLang="ko-KR" sz="1800" dirty="0"/>
              <a:t>-</a:t>
            </a:r>
            <a:r>
              <a:rPr kumimoji="1" lang="ko-KR" altLang="en-US" sz="1800" dirty="0"/>
              <a:t> </a:t>
            </a:r>
            <a:r>
              <a:rPr kumimoji="1" lang="en-US" altLang="ko-Kore-KR" sz="1800" dirty="0" err="1"/>
              <a:t>descaling_count</a:t>
            </a:r>
            <a:endParaRPr kumimoji="1" lang="en-US" altLang="ko-Kore-KR" sz="1800" dirty="0"/>
          </a:p>
          <a:p>
            <a:pPr marL="171450" indent="-171450">
              <a:buFontTx/>
              <a:buChar char="-"/>
            </a:pPr>
            <a:r>
              <a:rPr kumimoji="1" lang="en-US" altLang="ko-Kore-KR" sz="1800" dirty="0" err="1"/>
              <a:t>rolling_temp</a:t>
            </a:r>
            <a:endParaRPr kumimoji="1" lang="en-US" altLang="ko-Kore-KR" sz="1800" dirty="0"/>
          </a:p>
          <a:p>
            <a:pPr marL="171450" indent="-171450">
              <a:buFontTx/>
              <a:buChar char="-"/>
            </a:pPr>
            <a:r>
              <a:rPr kumimoji="1" lang="en-US" altLang="ko-Kore-KR" sz="1800" dirty="0" err="1"/>
              <a:t>fur_soak_temp</a:t>
            </a:r>
            <a:endParaRPr kumimoji="1" lang="en-US" altLang="ko-Kore-KR" sz="1800" dirty="0"/>
          </a:p>
        </p:txBody>
      </p:sp>
    </p:spTree>
    <p:extLst>
      <p:ext uri="{BB962C8B-B14F-4D97-AF65-F5344CB8AC3E}">
        <p14:creationId xmlns:p14="http://schemas.microsoft.com/office/powerpoint/2010/main" val="468134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로지스틱 회귀분석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DBC5E9-7C3B-598B-FAD3-AC1A862E80C8}"/>
              </a:ext>
            </a:extLst>
          </p:cNvPr>
          <p:cNvSpPr txBox="1"/>
          <p:nvPr/>
        </p:nvSpPr>
        <p:spPr>
          <a:xfrm>
            <a:off x="751941" y="4629938"/>
            <a:ext cx="4450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ko-KR" altLang="en-US" sz="1200" dirty="0"/>
              <a:t>최종 모델로 위의 변수들이 선택되었고 </a:t>
            </a:r>
            <a:r>
              <a:rPr kumimoji="1" lang="en-US" altLang="ko-KR" sz="1200" dirty="0"/>
              <a:t>accuracy</a:t>
            </a:r>
            <a:r>
              <a:rPr kumimoji="1" lang="ko-KR" altLang="en-US" sz="1200" dirty="0"/>
              <a:t>가 </a:t>
            </a:r>
            <a:r>
              <a:rPr kumimoji="1" lang="en-US" altLang="ko-KR" sz="1200" dirty="0"/>
              <a:t>train</a:t>
            </a:r>
            <a:r>
              <a:rPr kumimoji="1" lang="ko-KR" altLang="en-US" sz="1200" dirty="0"/>
              <a:t>은 </a:t>
            </a:r>
            <a:r>
              <a:rPr kumimoji="1" lang="en-US" altLang="ko-KR" sz="1200" dirty="0"/>
              <a:t>81%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test</a:t>
            </a:r>
            <a:r>
              <a:rPr kumimoji="1" lang="ko-KR" altLang="en-US" sz="1200" dirty="0"/>
              <a:t> 는 </a:t>
            </a:r>
            <a:r>
              <a:rPr kumimoji="1" lang="en-US" altLang="ko-KR" sz="1200" dirty="0"/>
              <a:t>84.7%</a:t>
            </a:r>
            <a:r>
              <a:rPr kumimoji="1" lang="ko-KR" altLang="en-US" sz="1200" dirty="0"/>
              <a:t> 로 이전 모델 보다 약간 상승하였으나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설명력은 부족하다고 생각된다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469A47-E3C6-7E82-8AB3-0E75A2756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29" y="1240328"/>
            <a:ext cx="1403611" cy="26802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EC0774-0A23-4E23-7748-4EB6DFBF7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514" y="1240328"/>
            <a:ext cx="3025176" cy="26802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20D23F-F4D6-F02B-53FD-AD8C0B0DF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659" y="1442628"/>
            <a:ext cx="4052666" cy="2376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F73B3A-1FA3-ED1B-C754-1BE536A3187E}"/>
              </a:ext>
            </a:extLst>
          </p:cNvPr>
          <p:cNvSpPr txBox="1"/>
          <p:nvPr/>
        </p:nvSpPr>
        <p:spPr>
          <a:xfrm>
            <a:off x="5824514" y="4512794"/>
            <a:ext cx="3722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en-US" altLang="ko-Kore-KR" sz="1200" dirty="0" err="1"/>
              <a:t>Discaling_count</a:t>
            </a:r>
            <a:r>
              <a:rPr kumimoji="1" lang="en-US" altLang="ko-Kore-KR" sz="1200" dirty="0"/>
              <a:t> </a:t>
            </a:r>
            <a:r>
              <a:rPr kumimoji="1" lang="ko-KR" altLang="en-US" sz="1200" dirty="0"/>
              <a:t>이 낮을 수록 불량률이 높다는 것은 도메인 지식을 활용하였을 경우 맞지 않는 이야기이다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따라서 이는 좋은 모델은 아니라고 생각된다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13122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2.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의사결정 트리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2ADDFB-66A2-01BA-E748-B94D7B7C4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37" y="1059702"/>
            <a:ext cx="1453551" cy="569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C12671-B94E-F766-0C3F-9CA1549DE71D}"/>
              </a:ext>
            </a:extLst>
          </p:cNvPr>
          <p:cNvSpPr txBox="1"/>
          <p:nvPr/>
        </p:nvSpPr>
        <p:spPr>
          <a:xfrm>
            <a:off x="5850352" y="1067471"/>
            <a:ext cx="3980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en-US" altLang="ko-KR" sz="1200" dirty="0"/>
              <a:t>-</a:t>
            </a:r>
            <a:r>
              <a:rPr kumimoji="1" lang="ko-KR" altLang="en-US" sz="1200" dirty="0"/>
              <a:t> 초기 의사결정 모델이 </a:t>
            </a:r>
            <a:r>
              <a:rPr kumimoji="1" lang="en-US" altLang="ko-KR" sz="1200" dirty="0"/>
              <a:t>train </a:t>
            </a:r>
            <a:r>
              <a:rPr kumimoji="1" lang="ko-KR" altLang="en-US" sz="1200" dirty="0"/>
              <a:t>데이터를 전부 외워버려 </a:t>
            </a:r>
            <a:r>
              <a:rPr kumimoji="1" lang="ko-KR" altLang="en-US" sz="1200" dirty="0" err="1"/>
              <a:t>과적합된</a:t>
            </a:r>
            <a:r>
              <a:rPr kumimoji="1" lang="ko-KR" altLang="en-US" sz="1200" dirty="0"/>
              <a:t> 상태이다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따라서 가지치기를 통하여 규제를 주어 좀 더 좋은 모델을 만들도록 하겠다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29EE97-0100-E130-7F42-D35A7A55E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98" y="2294782"/>
            <a:ext cx="3627596" cy="28346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9DAC20-10D6-033A-9B5C-15A04F812492}"/>
              </a:ext>
            </a:extLst>
          </p:cNvPr>
          <p:cNvSpPr txBox="1"/>
          <p:nvPr/>
        </p:nvSpPr>
        <p:spPr>
          <a:xfrm>
            <a:off x="252298" y="5320147"/>
            <a:ext cx="3980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en-US" altLang="ko-KR" sz="1200" dirty="0"/>
              <a:t>Train score</a:t>
            </a:r>
            <a:r>
              <a:rPr kumimoji="1" lang="ko-KR" altLang="en-US" sz="1200" dirty="0"/>
              <a:t>가 점점 올라가고 있고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test score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8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~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10</a:t>
            </a:r>
            <a:r>
              <a:rPr kumimoji="1" lang="ko-KR" altLang="en-US" sz="1200" dirty="0"/>
              <a:t> 사이에 일정한 분포를 보이고 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두 점수간 차이를 많이 주지 않기 위하여 </a:t>
            </a:r>
            <a:r>
              <a:rPr kumimoji="1" lang="en-US" altLang="ko-KR" sz="1200" dirty="0"/>
              <a:t>8</a:t>
            </a:r>
            <a:r>
              <a:rPr kumimoji="1" lang="ko-KR" altLang="en-US" sz="1200" dirty="0"/>
              <a:t>을 선택하도록 하겠다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E2EC25-E391-4638-3B77-5931B0AF709C}"/>
              </a:ext>
            </a:extLst>
          </p:cNvPr>
          <p:cNvSpPr txBox="1"/>
          <p:nvPr/>
        </p:nvSpPr>
        <p:spPr>
          <a:xfrm>
            <a:off x="525305" y="1942579"/>
            <a:ext cx="3980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ko-KR" altLang="en-US" sz="1200" dirty="0"/>
              <a:t>가지치기</a:t>
            </a:r>
            <a:endParaRPr kumimoji="1" lang="ko-Kore-KR" altLang="en-US" sz="12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3A78570-723B-F0A6-0917-810946036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006" y="2426498"/>
            <a:ext cx="2724150" cy="21022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3871BD1-56B7-35F2-1879-F57C7BA12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68" y="2470840"/>
            <a:ext cx="2666691" cy="20579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027493-8CA3-AC37-CDAF-272CC4116F41}"/>
              </a:ext>
            </a:extLst>
          </p:cNvPr>
          <p:cNvSpPr txBox="1"/>
          <p:nvPr/>
        </p:nvSpPr>
        <p:spPr>
          <a:xfrm>
            <a:off x="5026528" y="5320147"/>
            <a:ext cx="3980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en-US" altLang="ko-Kore-KR" sz="1200" dirty="0"/>
              <a:t>Train </a:t>
            </a:r>
            <a:r>
              <a:rPr kumimoji="1" lang="ko-KR" altLang="en-US" sz="1200" dirty="0"/>
              <a:t>점수와 </a:t>
            </a:r>
            <a:r>
              <a:rPr kumimoji="1" lang="en-US" altLang="ko-KR" sz="1200" dirty="0"/>
              <a:t>test</a:t>
            </a:r>
            <a:r>
              <a:rPr kumimoji="1" lang="ko-KR" altLang="en-US" sz="1200" dirty="0"/>
              <a:t> 점수가 뒤죽박죽 이거나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둘이 동시에 감소하고 있다 따라서 두 파라미터 전부 선택해 주지 않도록 하겠다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7EDB627-FF6E-6C5C-4022-C152E3F8B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2602" y="959909"/>
            <a:ext cx="3004449" cy="86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2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과제 정의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59785-5F23-4079-9EB5-9F5F83A29414}"/>
              </a:ext>
            </a:extLst>
          </p:cNvPr>
          <p:cNvSpPr txBox="1"/>
          <p:nvPr/>
        </p:nvSpPr>
        <p:spPr>
          <a:xfrm>
            <a:off x="940250" y="4294421"/>
            <a:ext cx="8240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200" dirty="0"/>
              <a:t>최근 선박 제조에 주로 사용되는 </a:t>
            </a:r>
            <a:r>
              <a:rPr lang="ko-KR" altLang="en-US" sz="1200" dirty="0" err="1"/>
              <a:t>후판</a:t>
            </a:r>
            <a:r>
              <a:rPr lang="ko-KR" altLang="en-US" sz="1200" dirty="0"/>
              <a:t> 제품의 </a:t>
            </a:r>
            <a:r>
              <a:rPr lang="en-US" altLang="ko-KR" sz="1200" dirty="0"/>
              <a:t>Scale </a:t>
            </a:r>
            <a:r>
              <a:rPr lang="ko-KR" altLang="en-US" sz="1200" dirty="0"/>
              <a:t>불량 급증 </a:t>
            </a:r>
            <a:r>
              <a:rPr lang="en-US" altLang="ko-KR" sz="1200" dirty="0"/>
              <a:t>issue 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발견하였다</a:t>
            </a:r>
            <a:r>
              <a:rPr lang="en-US" altLang="ko-KR" sz="1200" dirty="0"/>
              <a:t>.</a:t>
            </a:r>
            <a:r>
              <a:rPr lang="ko-KR" altLang="en-US" sz="1200" dirty="0"/>
              <a:t> 그 원인을 분석해본 결과 특히 압연공정에서 </a:t>
            </a:r>
            <a:r>
              <a:rPr lang="en-US" altLang="ko-KR" sz="1200" dirty="0"/>
              <a:t>scale</a:t>
            </a:r>
            <a:r>
              <a:rPr lang="ko-KR" altLang="en-US" sz="1200" dirty="0"/>
              <a:t> 불량이 급증한 것을 확인할 수 있었다</a:t>
            </a:r>
            <a:r>
              <a:rPr lang="en-US" altLang="ko-KR" sz="1200" dirty="0"/>
              <a:t>.</a:t>
            </a:r>
          </a:p>
          <a:p>
            <a:pPr latinLnBrk="0"/>
            <a:endParaRPr lang="en-US" altLang="ko-KR" sz="1200" dirty="0"/>
          </a:p>
          <a:p>
            <a:pPr latinLnBrk="0"/>
            <a:r>
              <a:rPr lang="ko-KR" altLang="en-US" sz="1200" dirty="0"/>
              <a:t>따라서 압연공정 과정 중 수집된 데이터를 활용하여 다양한 분석을 통해 불량의 근본 원인을 찾고 불량 예측 및 개선 기회를 도출하고자 한다</a:t>
            </a:r>
            <a:r>
              <a:rPr lang="en-US" altLang="ko-KR" sz="1200" dirty="0"/>
              <a:t>.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296E00B-32F6-BA93-D2B7-C0563E5BA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905850"/>
              </p:ext>
            </p:extLst>
          </p:nvPr>
        </p:nvGraphicFramePr>
        <p:xfrm>
          <a:off x="1650999" y="2287725"/>
          <a:ext cx="6604002" cy="7416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00667">
                  <a:extLst>
                    <a:ext uri="{9D8B030D-6E8A-4147-A177-3AD203B41FA5}">
                      <a16:colId xmlns:a16="http://schemas.microsoft.com/office/drawing/2014/main" val="1977106079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959718124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2144213462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800987068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3843243754"/>
                    </a:ext>
                  </a:extLst>
                </a:gridCol>
                <a:gridCol w="1100667">
                  <a:extLst>
                    <a:ext uri="{9D8B030D-6E8A-4147-A177-3AD203B41FA5}">
                      <a16:colId xmlns:a16="http://schemas.microsoft.com/office/drawing/2014/main" val="1409794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/>
                        <a:t>발생원인</a:t>
                      </a:r>
                      <a:endParaRPr lang="en-US" altLang="ko-Kore-KR" sz="1500" dirty="0"/>
                    </a:p>
                  </a:txBody>
                  <a:tcPr anchor="ctr">
                    <a:solidFill>
                      <a:schemeClr val="accent2">
                        <a:alpha val="279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dirty="0"/>
                        <a:t>압입흠</a:t>
                      </a:r>
                    </a:p>
                  </a:txBody>
                  <a:tcPr anchor="ctr">
                    <a:solidFill>
                      <a:schemeClr val="accent2">
                        <a:alpha val="279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/>
                        <a:t>Scratch</a:t>
                      </a:r>
                      <a:endParaRPr lang="ko-Kore-KR" altLang="en-US" sz="1500" dirty="0"/>
                    </a:p>
                  </a:txBody>
                  <a:tcPr anchor="ctr">
                    <a:solidFill>
                      <a:schemeClr val="accent2">
                        <a:alpha val="279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dirty="0"/>
                        <a:t>두께부족</a:t>
                      </a:r>
                    </a:p>
                  </a:txBody>
                  <a:tcPr anchor="ctr">
                    <a:solidFill>
                      <a:schemeClr val="accent2">
                        <a:alpha val="279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/>
                        <a:t>Scale</a:t>
                      </a:r>
                      <a:endParaRPr lang="ko-Kore-KR" altLang="en-US" sz="1500" dirty="0"/>
                    </a:p>
                  </a:txBody>
                  <a:tcPr anchor="ctr">
                    <a:solidFill>
                      <a:schemeClr val="accent2">
                        <a:alpha val="2798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dirty="0"/>
                        <a:t>계</a:t>
                      </a:r>
                    </a:p>
                  </a:txBody>
                  <a:tcPr anchor="ctr">
                    <a:solidFill>
                      <a:schemeClr val="accent2">
                        <a:alpha val="2798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902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500" dirty="0"/>
                        <a:t>발생률</a:t>
                      </a:r>
                      <a:r>
                        <a:rPr lang="en-US" altLang="ko-Kore-KR" sz="1500" dirty="0"/>
                        <a:t>(</a:t>
                      </a:r>
                      <a:r>
                        <a:rPr lang="en-US" altLang="ko-KR" sz="1500" dirty="0"/>
                        <a:t>%)</a:t>
                      </a:r>
                      <a:endParaRPr lang="ko-Kore-KR" altLang="en-US" sz="15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/>
                        <a:t>1</a:t>
                      </a:r>
                      <a:r>
                        <a:rPr lang="en-US" altLang="ko-KR" sz="1500" dirty="0"/>
                        <a:t>.3</a:t>
                      </a:r>
                      <a:endParaRPr lang="ko-Kore-KR" altLang="en-US" sz="15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/>
                        <a:t>0</a:t>
                      </a:r>
                      <a:r>
                        <a:rPr lang="en-US" altLang="ko-KR" sz="1500" dirty="0"/>
                        <a:t>.5</a:t>
                      </a:r>
                      <a:endParaRPr lang="ko-Kore-KR" altLang="en-US" sz="15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/>
                        <a:t>0</a:t>
                      </a:r>
                      <a:r>
                        <a:rPr lang="en-US" altLang="ko-KR" sz="1500" dirty="0"/>
                        <a:t>.4</a:t>
                      </a:r>
                      <a:endParaRPr lang="ko-Kore-KR" altLang="en-US" sz="15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/>
                        <a:t>5</a:t>
                      </a:r>
                      <a:r>
                        <a:rPr lang="en-US" altLang="ko-KR" sz="1500" dirty="0"/>
                        <a:t>.0</a:t>
                      </a:r>
                      <a:endParaRPr lang="ko-Kore-KR" altLang="en-US" sz="15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dirty="0"/>
                        <a:t>7</a:t>
                      </a:r>
                      <a:r>
                        <a:rPr lang="en-US" altLang="ko-KR" sz="1500" dirty="0"/>
                        <a:t>.2%</a:t>
                      </a:r>
                      <a:endParaRPr lang="ko-Kore-KR" altLang="en-US" sz="15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821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980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2.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의사결정 트리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027493-8CA3-AC37-CDAF-272CC4116F41}"/>
              </a:ext>
            </a:extLst>
          </p:cNvPr>
          <p:cNvSpPr txBox="1"/>
          <p:nvPr/>
        </p:nvSpPr>
        <p:spPr>
          <a:xfrm>
            <a:off x="2080697" y="1014400"/>
            <a:ext cx="59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ko-KR" altLang="en-US" sz="1200" dirty="0"/>
              <a:t>이전</a:t>
            </a:r>
            <a:endParaRPr kumimoji="1" lang="ko-Kore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5A20BF-3E8E-37C5-22E3-ECE8DC126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68" y="3655601"/>
            <a:ext cx="4094276" cy="9079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6E9648-280D-8F6F-009E-14217B6FC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41" y="1512825"/>
            <a:ext cx="3365572" cy="9649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2E330C-CBBD-3C54-D40B-DC867FA55D53}"/>
              </a:ext>
            </a:extLst>
          </p:cNvPr>
          <p:cNvSpPr txBox="1"/>
          <p:nvPr/>
        </p:nvSpPr>
        <p:spPr>
          <a:xfrm>
            <a:off x="2080696" y="2873644"/>
            <a:ext cx="597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ko-KR" altLang="en-US" sz="1200" dirty="0"/>
              <a:t>이후</a:t>
            </a:r>
            <a:endParaRPr kumimoji="1" lang="ko-Kore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A067C5-9230-92F5-91D5-361F55E8EA3F}"/>
              </a:ext>
            </a:extLst>
          </p:cNvPr>
          <p:cNvSpPr txBox="1"/>
          <p:nvPr/>
        </p:nvSpPr>
        <p:spPr>
          <a:xfrm>
            <a:off x="100655" y="5356220"/>
            <a:ext cx="515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ko-KR" altLang="en-US" sz="1200" dirty="0"/>
              <a:t>이전에 비해 이후의 모델이 정확도가 </a:t>
            </a:r>
            <a:r>
              <a:rPr kumimoji="1" lang="en-US" altLang="ko-KR" sz="1200" dirty="0"/>
              <a:t>98.3%</a:t>
            </a:r>
            <a:r>
              <a:rPr kumimoji="1" lang="ko-KR" altLang="en-US" sz="1200" dirty="0"/>
              <a:t> 로 상승하였음을 볼 수 있다</a:t>
            </a:r>
            <a:r>
              <a:rPr kumimoji="1" lang="en-US" altLang="ko-KR" sz="1200" dirty="0"/>
              <a:t>.</a:t>
            </a:r>
          </a:p>
          <a:p>
            <a:pPr latinLnBrk="0"/>
            <a:endParaRPr kumimoji="1" lang="en-US" altLang="ko-Kore-KR" sz="1200" dirty="0"/>
          </a:p>
          <a:p>
            <a:pPr latinLnBrk="0"/>
            <a:r>
              <a:rPr kumimoji="1" lang="ko-KR" altLang="en-US" sz="1200" dirty="0"/>
              <a:t>따라서 이후의 모델이 조금 더 좋은 성능을 보인다고 할 수 있다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6DD8C1B-2213-6CFB-61DA-B004585AB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454" y="1792277"/>
            <a:ext cx="4316878" cy="27167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562A020-F9D2-C428-BEEA-0F694EC995FC}"/>
              </a:ext>
            </a:extLst>
          </p:cNvPr>
          <p:cNvSpPr txBox="1"/>
          <p:nvPr/>
        </p:nvSpPr>
        <p:spPr>
          <a:xfrm>
            <a:off x="5273039" y="5308641"/>
            <a:ext cx="4632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ko-KR" altLang="en-US" sz="1200" dirty="0"/>
              <a:t>변수의 중요도를 확인해 보니 </a:t>
            </a:r>
            <a:r>
              <a:rPr kumimoji="1" lang="en-US" altLang="ko-KR" sz="1200" dirty="0" err="1"/>
              <a:t>rolling_temp</a:t>
            </a:r>
            <a:r>
              <a:rPr kumimoji="1" lang="en-US" altLang="ko-KR" sz="1200" dirty="0"/>
              <a:t> , </a:t>
            </a:r>
            <a:r>
              <a:rPr kumimoji="1" lang="en-US" altLang="ko-KR" sz="1200" dirty="0" err="1"/>
              <a:t>fur_soak_temp</a:t>
            </a:r>
            <a:r>
              <a:rPr kumimoji="1" lang="en-US" altLang="ko-KR" sz="1200" dirty="0"/>
              <a:t>, </a:t>
            </a:r>
            <a:r>
              <a:rPr kumimoji="1" lang="en-US" altLang="ko-KR" sz="1200" dirty="0" err="1"/>
              <a:t>hsb</a:t>
            </a:r>
            <a:r>
              <a:rPr kumimoji="1" lang="en-US" altLang="ko-KR" sz="1200" dirty="0"/>
              <a:t>, </a:t>
            </a:r>
            <a:r>
              <a:rPr kumimoji="1" lang="en-US" altLang="ko-KR" sz="1200" dirty="0" err="1"/>
              <a:t>descaling_count</a:t>
            </a:r>
            <a:r>
              <a:rPr kumimoji="1" lang="en-US" altLang="ko-KR" sz="1200" dirty="0"/>
              <a:t>, </a:t>
            </a:r>
            <a:r>
              <a:rPr kumimoji="1" lang="en-US" altLang="ko-KR" sz="1200" dirty="0" err="1"/>
              <a:t>fur_total_time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순으로 중요한 것을 볼 수 있다</a:t>
            </a:r>
            <a:r>
              <a:rPr kumimoji="1" lang="en-US" altLang="ko-KR" sz="1200" dirty="0"/>
              <a:t>.</a:t>
            </a:r>
          </a:p>
          <a:p>
            <a:pPr latinLnBrk="0"/>
            <a:endParaRPr kumimoji="1" lang="en-US" altLang="ko-Kore-KR" sz="1200" dirty="0"/>
          </a:p>
          <a:p>
            <a:pPr latinLnBrk="0"/>
            <a:r>
              <a:rPr kumimoji="1" lang="ko-KR" altLang="en-US" sz="1200" dirty="0"/>
              <a:t>이후 모델에도 비슷한 순서로 중요도를 찾아낸다면 이는 </a:t>
            </a:r>
            <a:r>
              <a:rPr kumimoji="1" lang="en-US" altLang="ko-KR" sz="1200" dirty="0"/>
              <a:t>scale </a:t>
            </a:r>
            <a:r>
              <a:rPr kumimoji="1" lang="ko-KR" altLang="en-US" sz="1200" dirty="0"/>
              <a:t>불량률에 잠재원인이 되는 변수가 될 것이다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99669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3.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Random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Forest</a:t>
            </a:r>
            <a:endParaRPr kumimoji="1" lang="ko-KR" altLang="en-US" sz="20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BC2697-7B67-48B9-B1FA-9BEEF2CF639E}"/>
              </a:ext>
            </a:extLst>
          </p:cNvPr>
          <p:cNvSpPr txBox="1"/>
          <p:nvPr/>
        </p:nvSpPr>
        <p:spPr>
          <a:xfrm>
            <a:off x="3809571" y="1156248"/>
            <a:ext cx="4175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모델이 </a:t>
            </a:r>
            <a:r>
              <a:rPr lang="en-US" altLang="ko-KR" sz="1200" dirty="0"/>
              <a:t>train </a:t>
            </a:r>
            <a:r>
              <a:rPr lang="ko-KR" altLang="en-US" sz="1200" dirty="0"/>
              <a:t>데이터에 너무 </a:t>
            </a:r>
            <a:r>
              <a:rPr lang="ko-KR" altLang="en-US" sz="1200" dirty="0" err="1"/>
              <a:t>과적합</a:t>
            </a:r>
            <a:r>
              <a:rPr lang="ko-KR" altLang="en-US" sz="1200" dirty="0"/>
              <a:t> 되어있다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 모델 또한 파라미터 조정이 필요할 것으로 보인다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674567-9C01-8DBE-C0AF-30767975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48" y="1156248"/>
            <a:ext cx="2863070" cy="9314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51CA78-48B3-A041-85A6-16FB37C0ACD3}"/>
              </a:ext>
            </a:extLst>
          </p:cNvPr>
          <p:cNvSpPr txBox="1"/>
          <p:nvPr/>
        </p:nvSpPr>
        <p:spPr>
          <a:xfrm>
            <a:off x="452648" y="2257942"/>
            <a:ext cx="39806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ko-KR" altLang="en-US" sz="1200" dirty="0"/>
              <a:t>가지치기</a:t>
            </a:r>
            <a:endParaRPr kumimoji="1" lang="ko-Kore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ABACE2-5D72-46F9-D825-8A9B17F1E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26" y="2818163"/>
            <a:ext cx="2411427" cy="18609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3B7901-D544-4B4C-2A4E-BCF4BCAF9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219" y="2818163"/>
            <a:ext cx="2381509" cy="18609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710C93-EB66-3588-2B86-AF5EE4C32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9722" y="1693490"/>
            <a:ext cx="2381509" cy="18609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C2E68E7-B5D1-AA43-4E3D-6E16CAF7A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9722" y="3748627"/>
            <a:ext cx="2381509" cy="18609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0E4E7D-A500-6FE4-9F97-6710B41EF0AD}"/>
              </a:ext>
            </a:extLst>
          </p:cNvPr>
          <p:cNvSpPr txBox="1"/>
          <p:nvPr/>
        </p:nvSpPr>
        <p:spPr>
          <a:xfrm>
            <a:off x="526476" y="4873300"/>
            <a:ext cx="258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n_estimators</a:t>
            </a:r>
            <a:r>
              <a:rPr lang="en-US" altLang="ko-KR" sz="1200" dirty="0"/>
              <a:t> </a:t>
            </a:r>
            <a:r>
              <a:rPr lang="ko-KR" altLang="en-US" sz="1200" dirty="0"/>
              <a:t>는 </a:t>
            </a:r>
            <a:r>
              <a:rPr lang="en-US" altLang="ko-KR" sz="1200" dirty="0"/>
              <a:t>120</a:t>
            </a:r>
            <a:r>
              <a:rPr lang="ko-KR" altLang="en-US" sz="1200" dirty="0"/>
              <a:t>부분에서 </a:t>
            </a:r>
            <a:r>
              <a:rPr lang="en-US" altLang="ko-KR" sz="1200" dirty="0"/>
              <a:t>test</a:t>
            </a:r>
            <a:r>
              <a:rPr lang="ko-KR" altLang="en-US" sz="1200" dirty="0"/>
              <a:t> 점수가 올라온 뒤 유지되므로 </a:t>
            </a:r>
            <a:r>
              <a:rPr lang="en-US" altLang="ko-KR" sz="1200" dirty="0"/>
              <a:t>120</a:t>
            </a:r>
            <a:r>
              <a:rPr lang="ko-KR" altLang="en-US" sz="1200" dirty="0"/>
              <a:t>을 선택하도록 하겠다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863DE4-594C-DEFA-8452-D3175643E3EA}"/>
              </a:ext>
            </a:extLst>
          </p:cNvPr>
          <p:cNvSpPr txBox="1"/>
          <p:nvPr/>
        </p:nvSpPr>
        <p:spPr>
          <a:xfrm>
            <a:off x="3511219" y="4873300"/>
            <a:ext cx="258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Max_depth</a:t>
            </a:r>
            <a:r>
              <a:rPr lang="en-US" altLang="ko-KR" sz="1200" dirty="0"/>
              <a:t> </a:t>
            </a:r>
            <a:r>
              <a:rPr lang="ko-KR" altLang="en-US" sz="1200" dirty="0"/>
              <a:t>가 </a:t>
            </a:r>
            <a:r>
              <a:rPr lang="en-US" altLang="ko-KR" sz="1200" dirty="0"/>
              <a:t>14</a:t>
            </a:r>
            <a:r>
              <a:rPr lang="ko-KR" altLang="en-US" sz="1200" dirty="0"/>
              <a:t>부근에서 </a:t>
            </a:r>
            <a:r>
              <a:rPr lang="ko-KR" altLang="en-US" sz="1200" dirty="0" err="1"/>
              <a:t>올라온뒤</a:t>
            </a:r>
            <a:r>
              <a:rPr lang="ko-KR" altLang="en-US" sz="1200" dirty="0"/>
              <a:t> 유지되므로 </a:t>
            </a:r>
            <a:r>
              <a:rPr lang="en-US" altLang="ko-KR" sz="1200" dirty="0"/>
              <a:t>14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선택하도록 하겠다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7C2F95-B9A4-D5D6-9D7A-6985DBA51E5F}"/>
              </a:ext>
            </a:extLst>
          </p:cNvPr>
          <p:cNvSpPr txBox="1"/>
          <p:nvPr/>
        </p:nvSpPr>
        <p:spPr>
          <a:xfrm>
            <a:off x="6685574" y="5701752"/>
            <a:ext cx="2589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Min_samples</a:t>
            </a:r>
            <a:r>
              <a:rPr lang="en-US" altLang="ko-KR" sz="1200" dirty="0"/>
              <a:t> split</a:t>
            </a:r>
            <a:r>
              <a:rPr lang="ko-KR" altLang="en-US" sz="1200" dirty="0"/>
              <a:t>은 </a:t>
            </a:r>
            <a:r>
              <a:rPr lang="en-US" altLang="ko-KR" sz="1200" dirty="0"/>
              <a:t>test </a:t>
            </a:r>
            <a:r>
              <a:rPr lang="ko-KR" altLang="en-US" sz="1200" dirty="0"/>
              <a:t>점수의 변화가 없고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 err="1"/>
              <a:t>min_samples_leaf</a:t>
            </a:r>
            <a:r>
              <a:rPr lang="ko-KR" altLang="en-US" sz="1200" dirty="0"/>
              <a:t>는 </a:t>
            </a:r>
            <a:r>
              <a:rPr lang="en-US" altLang="ko-KR" sz="1200" dirty="0"/>
              <a:t>train</a:t>
            </a:r>
            <a:r>
              <a:rPr lang="ko-KR" altLang="en-US" sz="1200" dirty="0"/>
              <a:t>과 </a:t>
            </a:r>
            <a:r>
              <a:rPr lang="en-US" altLang="ko-KR" sz="1200" dirty="0"/>
              <a:t>test</a:t>
            </a:r>
            <a:r>
              <a:rPr lang="ko-KR" altLang="en-US" sz="1200" dirty="0"/>
              <a:t> 점수가 같이 떨어지고 있으므로 선택하지 않도록 하겠다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022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3.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Random Forest</a:t>
            </a:r>
            <a:endParaRPr kumimoji="1" lang="ko-KR" altLang="en-US" sz="20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FA4CD6-F1DC-4E79-A92A-E06EED35DCEA}"/>
              </a:ext>
            </a:extLst>
          </p:cNvPr>
          <p:cNvSpPr txBox="1"/>
          <p:nvPr/>
        </p:nvSpPr>
        <p:spPr>
          <a:xfrm>
            <a:off x="582335" y="4982085"/>
            <a:ext cx="8741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최종적으로 선택된 </a:t>
            </a:r>
            <a:r>
              <a:rPr lang="ko-KR" altLang="en-US" sz="1200" dirty="0" err="1"/>
              <a:t>하이퍼</a:t>
            </a:r>
            <a:r>
              <a:rPr lang="ko-KR" altLang="en-US" sz="1200" dirty="0"/>
              <a:t> 파라미터는 위와 같이 정해졌으며</a:t>
            </a:r>
            <a:r>
              <a:rPr lang="en-US" altLang="ko-KR" sz="1200" dirty="0"/>
              <a:t>,</a:t>
            </a:r>
            <a:r>
              <a:rPr lang="ko-KR" altLang="en-US" sz="1200" dirty="0"/>
              <a:t> 이전 성능에 대비하여 이후 성능이 </a:t>
            </a:r>
            <a:r>
              <a:rPr lang="en-US" altLang="ko-KR" sz="1200" dirty="0"/>
              <a:t>accuracy </a:t>
            </a:r>
            <a:r>
              <a:rPr lang="ko-KR" altLang="en-US" sz="1200" dirty="0"/>
              <a:t>가 </a:t>
            </a:r>
            <a:r>
              <a:rPr lang="en-US" altLang="ko-KR" sz="1200" dirty="0"/>
              <a:t>0.4%</a:t>
            </a:r>
            <a:r>
              <a:rPr lang="ko-KR" altLang="en-US" sz="1200" dirty="0"/>
              <a:t> 로 미미하게 증가하였고 재현율이 </a:t>
            </a:r>
            <a:r>
              <a:rPr lang="en-US" altLang="ko-KR" sz="1200" dirty="0"/>
              <a:t>1.1%</a:t>
            </a:r>
            <a:r>
              <a:rPr lang="ko-KR" altLang="en-US" sz="1200" dirty="0"/>
              <a:t> 정도 상승한 것을 볼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따라서 성능이 약간 증가한 것을 볼 수 있다</a:t>
            </a:r>
            <a:r>
              <a:rPr lang="en-US" altLang="ko-KR" sz="1200" dirty="0"/>
              <a:t>.</a:t>
            </a:r>
            <a:r>
              <a:rPr lang="ko-KR" altLang="en-US" sz="1200" dirty="0"/>
              <a:t> 하지만 의사결정 트리</a:t>
            </a:r>
            <a:r>
              <a:rPr lang="en-US" altLang="ko-KR" sz="1200" dirty="0"/>
              <a:t>(98.3%)</a:t>
            </a:r>
            <a:r>
              <a:rPr lang="ko-KR" altLang="en-US" sz="1200" dirty="0"/>
              <a:t> 에 비해 그렇게 높은 성능은 아닌 것으로 판단된다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DCE6E0-4077-B347-65D3-3C496820D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44" y="970876"/>
            <a:ext cx="2722873" cy="29944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B5E5A2E-0E68-A518-3C01-3E68558B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17" y="2773083"/>
            <a:ext cx="4040774" cy="13118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A14F3EE-75B7-E4FB-F4E9-CE35B3665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817" y="1036804"/>
            <a:ext cx="4042758" cy="1311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5D4771-A2C8-FF1E-24B3-5AD25327EACF}"/>
              </a:ext>
            </a:extLst>
          </p:cNvPr>
          <p:cNvSpPr txBox="1"/>
          <p:nvPr/>
        </p:nvSpPr>
        <p:spPr>
          <a:xfrm>
            <a:off x="6619285" y="683123"/>
            <a:ext cx="623087" cy="28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 전</a:t>
            </a:r>
            <a:endParaRPr lang="en-US" altLang="ko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40614-517D-2238-BE37-8A3C9488EBCD}"/>
              </a:ext>
            </a:extLst>
          </p:cNvPr>
          <p:cNvSpPr txBox="1"/>
          <p:nvPr/>
        </p:nvSpPr>
        <p:spPr>
          <a:xfrm>
            <a:off x="6619285" y="2393203"/>
            <a:ext cx="623087" cy="28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 후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274730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3.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Random Forest</a:t>
            </a:r>
            <a:endParaRPr kumimoji="1" lang="ko-KR" altLang="en-US" sz="20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ECDA69-D205-694B-CBD2-78FD15EF4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46" y="1580138"/>
            <a:ext cx="4597216" cy="29109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57851-1965-0582-D2DF-69F16C035658}"/>
              </a:ext>
            </a:extLst>
          </p:cNvPr>
          <p:cNvSpPr txBox="1"/>
          <p:nvPr/>
        </p:nvSpPr>
        <p:spPr>
          <a:xfrm>
            <a:off x="5656333" y="2151558"/>
            <a:ext cx="3569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변수의 중요도는 </a:t>
            </a:r>
            <a:r>
              <a:rPr kumimoji="1" lang="en-US" altLang="ko-KR" sz="1200" dirty="0" err="1"/>
              <a:t>rolling_temp</a:t>
            </a:r>
            <a:r>
              <a:rPr kumimoji="1" lang="en-US" altLang="ko-KR" sz="1200" dirty="0"/>
              <a:t>, </a:t>
            </a:r>
            <a:r>
              <a:rPr kumimoji="1" lang="en-US" altLang="ko-KR" sz="1200" dirty="0" err="1"/>
              <a:t>fur_soak_temp</a:t>
            </a:r>
            <a:r>
              <a:rPr kumimoji="1" lang="en-US" altLang="ko-KR" sz="1200" dirty="0"/>
              <a:t>, </a:t>
            </a:r>
            <a:r>
              <a:rPr kumimoji="1" lang="en-US" altLang="ko-KR" sz="1200" dirty="0" err="1"/>
              <a:t>hsb</a:t>
            </a:r>
            <a:r>
              <a:rPr kumimoji="1" lang="en-US" altLang="ko-KR" sz="1200" dirty="0"/>
              <a:t>, </a:t>
            </a:r>
            <a:r>
              <a:rPr kumimoji="1" lang="en-US" altLang="ko-KR" sz="1200" dirty="0" err="1"/>
              <a:t>descaling_count</a:t>
            </a:r>
            <a:r>
              <a:rPr kumimoji="1" lang="en-US" altLang="ko-KR" sz="1200" dirty="0"/>
              <a:t>, </a:t>
            </a:r>
            <a:r>
              <a:rPr kumimoji="1" lang="en-US" altLang="ko-KR" sz="1200" dirty="0" err="1"/>
              <a:t>pt_width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순으로 중요하다고 설명하고 있다</a:t>
            </a:r>
            <a:r>
              <a:rPr kumimoji="1" lang="en-US" altLang="ko-KR" sz="1200" dirty="0"/>
              <a:t>.</a:t>
            </a:r>
          </a:p>
          <a:p>
            <a:endParaRPr kumimoji="1" lang="en-US" altLang="ko-Kore-KR" sz="1200" dirty="0"/>
          </a:p>
          <a:p>
            <a:r>
              <a:rPr kumimoji="1" lang="ko-KR" altLang="en-US" sz="1200" dirty="0"/>
              <a:t>이는 의사결정 나무와 비슷한 순서로 유의미한 변수가 될 가능성이 높을 것으로 보인다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1179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4. Gradient Boosting Model</a:t>
            </a:r>
            <a:endParaRPr kumimoji="1" lang="ko-KR" altLang="en-US" sz="20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1CF8EC-4356-7528-C55F-887F9DB6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52" y="859916"/>
            <a:ext cx="2575258" cy="788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59FDB1-A3E8-6F61-8048-BDE34107D963}"/>
              </a:ext>
            </a:extLst>
          </p:cNvPr>
          <p:cNvSpPr txBox="1"/>
          <p:nvPr/>
        </p:nvSpPr>
        <p:spPr>
          <a:xfrm>
            <a:off x="3984232" y="873484"/>
            <a:ext cx="4450619" cy="842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지금까지 수행했던 모델들 중에서 제일 좋게 나왔음을 알 수 있다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200" dirty="0"/>
              <a:t>또한 이것은 </a:t>
            </a:r>
            <a:r>
              <a:rPr kumimoji="1" lang="ko-KR" altLang="en-US" sz="1200" dirty="0" err="1"/>
              <a:t>과적합</a:t>
            </a:r>
            <a:r>
              <a:rPr kumimoji="1" lang="ko-KR" altLang="en-US" sz="1200" dirty="0"/>
              <a:t> 된 모델로 </a:t>
            </a:r>
            <a:r>
              <a:rPr kumimoji="1" lang="ko-KR" altLang="en-US" sz="1200" dirty="0" err="1"/>
              <a:t>하이퍼</a:t>
            </a:r>
            <a:r>
              <a:rPr kumimoji="1" lang="ko-KR" altLang="en-US" sz="1200" dirty="0"/>
              <a:t> 파라미터 규제가 필요할 것으로 보인다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342D9A-377F-04F5-8F02-9E490DD8E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98" y="2718924"/>
            <a:ext cx="2716259" cy="21225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263998-30F4-641E-A2E6-BDEF4C1CA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681" y="1776535"/>
            <a:ext cx="2412029" cy="18847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E8AFE37-994F-C872-42E0-5578C2949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682" y="3780176"/>
            <a:ext cx="2412028" cy="18847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63637C-DC05-E8A5-60B3-82721E1603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7874" y="1716442"/>
            <a:ext cx="2442332" cy="18847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7DCADD-96B4-AB2B-6EFD-6CEA652EA4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7874" y="3780176"/>
            <a:ext cx="2412028" cy="1861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10CB8F-75D5-0867-49EB-EB015462971C}"/>
              </a:ext>
            </a:extLst>
          </p:cNvPr>
          <p:cNvSpPr txBox="1"/>
          <p:nvPr/>
        </p:nvSpPr>
        <p:spPr>
          <a:xfrm>
            <a:off x="696098" y="5080796"/>
            <a:ext cx="2575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/>
              <a:t>Learning_rate</a:t>
            </a:r>
            <a:r>
              <a:rPr kumimoji="1" lang="en-US" altLang="ko-Kore-KR" sz="1200" dirty="0"/>
              <a:t> </a:t>
            </a:r>
            <a:r>
              <a:rPr kumimoji="1" lang="ko-KR" altLang="en-US" sz="1200" dirty="0"/>
              <a:t>가 </a:t>
            </a:r>
            <a:r>
              <a:rPr kumimoji="1" lang="en-US" altLang="ko-KR" sz="1200" dirty="0"/>
              <a:t>0.07</a:t>
            </a:r>
            <a:r>
              <a:rPr kumimoji="1" lang="ko-KR" altLang="en-US" sz="1200" dirty="0"/>
              <a:t>부분에서 </a:t>
            </a:r>
            <a:r>
              <a:rPr kumimoji="1" lang="en-US" altLang="ko-KR" sz="1200" dirty="0"/>
              <a:t>train score</a:t>
            </a:r>
            <a:r>
              <a:rPr kumimoji="1" lang="ko-KR" altLang="en-US" sz="1200" dirty="0"/>
              <a:t>와 </a:t>
            </a:r>
            <a:r>
              <a:rPr kumimoji="1" lang="en-US" altLang="ko-KR" sz="1200" dirty="0"/>
              <a:t>test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score</a:t>
            </a:r>
            <a:r>
              <a:rPr kumimoji="1" lang="ko-KR" altLang="en-US" sz="1200" dirty="0"/>
              <a:t> 가 차이가 가장 적고 안정적으로 보여진다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200" dirty="0"/>
              <a:t>따라서 </a:t>
            </a:r>
            <a:r>
              <a:rPr kumimoji="1" lang="en-US" altLang="ko-KR" sz="1200" dirty="0"/>
              <a:t>0.07</a:t>
            </a:r>
            <a:r>
              <a:rPr kumimoji="1" lang="ko-KR" altLang="en-US" sz="1200" dirty="0"/>
              <a:t>을 선택하도록 하겠다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299532-2BA1-39C9-3206-D59DCC8194D0}"/>
              </a:ext>
            </a:extLst>
          </p:cNvPr>
          <p:cNvSpPr txBox="1"/>
          <p:nvPr/>
        </p:nvSpPr>
        <p:spPr>
          <a:xfrm>
            <a:off x="3523010" y="5783816"/>
            <a:ext cx="2575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/>
              <a:t>n_estimator</a:t>
            </a:r>
            <a:r>
              <a:rPr kumimoji="1" lang="en-US" altLang="ko-Kore-KR" sz="1200" dirty="0"/>
              <a:t> 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100</a:t>
            </a:r>
            <a:r>
              <a:rPr kumimoji="1" lang="ko-KR" altLang="en-US" sz="1200" dirty="0"/>
              <a:t> 에서 평행을 이루고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 err="1"/>
              <a:t>max_dept</a:t>
            </a:r>
            <a:r>
              <a:rPr kumimoji="1" lang="ko-KR" altLang="en-US" sz="1200" dirty="0"/>
              <a:t>는 </a:t>
            </a:r>
            <a:r>
              <a:rPr kumimoji="1" lang="en-US" altLang="ko-KR" sz="1200" dirty="0"/>
              <a:t>3</a:t>
            </a:r>
            <a:r>
              <a:rPr kumimoji="1" lang="ko-KR" altLang="en-US" sz="1200" dirty="0"/>
              <a:t>과 </a:t>
            </a:r>
            <a:r>
              <a:rPr kumimoji="1" lang="en-US" altLang="ko-KR" sz="1200" dirty="0"/>
              <a:t>8</a:t>
            </a:r>
            <a:r>
              <a:rPr kumimoji="1" lang="ko-KR" altLang="en-US" sz="1200" dirty="0"/>
              <a:t>에서 비슷하나 </a:t>
            </a:r>
            <a:r>
              <a:rPr kumimoji="1" lang="en-US" altLang="ko-KR" sz="1200" dirty="0"/>
              <a:t>3</a:t>
            </a:r>
            <a:r>
              <a:rPr kumimoji="1" lang="ko-KR" altLang="en-US" sz="1200" dirty="0"/>
              <a:t>은 너무 얕은 나무가 형성되므로 </a:t>
            </a:r>
            <a:r>
              <a:rPr kumimoji="1" lang="en-US" altLang="ko-KR" sz="1200" dirty="0"/>
              <a:t>8</a:t>
            </a:r>
            <a:r>
              <a:rPr kumimoji="1" lang="ko-KR" altLang="en-US" sz="1200" dirty="0"/>
              <a:t>을 선택하도록 하겠다</a:t>
            </a:r>
            <a:r>
              <a:rPr kumimoji="1" lang="en-US" altLang="ko-KR" sz="12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B0FD9-0B6F-3255-E718-A1B73348F633}"/>
              </a:ext>
            </a:extLst>
          </p:cNvPr>
          <p:cNvSpPr txBox="1"/>
          <p:nvPr/>
        </p:nvSpPr>
        <p:spPr>
          <a:xfrm>
            <a:off x="6731411" y="5751447"/>
            <a:ext cx="2575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Train</a:t>
            </a:r>
            <a:r>
              <a:rPr kumimoji="1" lang="ko-KR" altLang="en-US" sz="1200" dirty="0"/>
              <a:t>과 </a:t>
            </a:r>
            <a:r>
              <a:rPr kumimoji="1" lang="en-US" altLang="ko-KR" sz="1200" dirty="0"/>
              <a:t>test </a:t>
            </a:r>
            <a:r>
              <a:rPr kumimoji="1" lang="ko-KR" altLang="en-US" sz="1200" dirty="0"/>
              <a:t>점수가 일정하거나 하락하고 있으므로 이 두 파라미터는 선택하지 않도록 하겠다</a:t>
            </a:r>
            <a:r>
              <a:rPr kumimoji="1"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6708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4.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Gradient Boosting Model</a:t>
            </a:r>
            <a:endParaRPr kumimoji="1" lang="ko-KR" altLang="en-US" sz="20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3DCA41-5C46-4B1D-82F2-1E5103E1EF3F}"/>
              </a:ext>
            </a:extLst>
          </p:cNvPr>
          <p:cNvSpPr txBox="1"/>
          <p:nvPr/>
        </p:nvSpPr>
        <p:spPr>
          <a:xfrm>
            <a:off x="1951634" y="955782"/>
            <a:ext cx="63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 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9696E8-315D-419F-9860-D5E4AB554376}"/>
              </a:ext>
            </a:extLst>
          </p:cNvPr>
          <p:cNvSpPr txBox="1"/>
          <p:nvPr/>
        </p:nvSpPr>
        <p:spPr>
          <a:xfrm>
            <a:off x="5988710" y="4632078"/>
            <a:ext cx="2967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200" dirty="0"/>
              <a:t>앞선 모델들과 마찬가지로 </a:t>
            </a:r>
            <a:r>
              <a:rPr lang="en-US" altLang="ko-KR" sz="1200" dirty="0" err="1"/>
              <a:t>rolling_temp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fur_soak_temp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hsb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descaling_count</a:t>
            </a:r>
            <a:r>
              <a:rPr lang="en-US" altLang="ko-KR" sz="1200" dirty="0"/>
              <a:t> </a:t>
            </a:r>
            <a:r>
              <a:rPr lang="ko-KR" altLang="en-US" sz="1200" dirty="0"/>
              <a:t>변수가 중요하다고 나타났다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007FC8E-0AD3-0D32-2510-D74AB156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3" y="1357551"/>
            <a:ext cx="3421136" cy="10295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B5F3EC-03E2-3345-2C69-21CCBEEF0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1" y="2876441"/>
            <a:ext cx="3421136" cy="106786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62AE32-B15B-278E-6594-9917AA52F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368" y="1456435"/>
            <a:ext cx="4132919" cy="2627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DEC7FC-B95C-5F0F-22C4-347A38E196E3}"/>
              </a:ext>
            </a:extLst>
          </p:cNvPr>
          <p:cNvSpPr txBox="1"/>
          <p:nvPr/>
        </p:nvSpPr>
        <p:spPr>
          <a:xfrm>
            <a:off x="1951635" y="2493296"/>
            <a:ext cx="63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 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04DF66-716A-1C23-5437-17F64C0C7378}"/>
              </a:ext>
            </a:extLst>
          </p:cNvPr>
          <p:cNvSpPr txBox="1"/>
          <p:nvPr/>
        </p:nvSpPr>
        <p:spPr>
          <a:xfrm>
            <a:off x="462523" y="4632078"/>
            <a:ext cx="4417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200" dirty="0"/>
              <a:t>모델의 성능이 이전과 이후가 전혀 달라지지 않았다</a:t>
            </a:r>
            <a:r>
              <a:rPr lang="en-US" altLang="ko-KR" sz="1200" dirty="0"/>
              <a:t>.</a:t>
            </a:r>
            <a:r>
              <a:rPr lang="ko-KR" altLang="en-US" sz="1200" dirty="0"/>
              <a:t> 정확도는 </a:t>
            </a:r>
            <a:r>
              <a:rPr lang="en-US" altLang="ko-KR" sz="1200" dirty="0"/>
              <a:t>99.7%</a:t>
            </a:r>
            <a:r>
              <a:rPr lang="ko-KR" altLang="en-US" sz="1200" dirty="0"/>
              <a:t> </a:t>
            </a:r>
            <a:r>
              <a:rPr lang="en-US" altLang="ko-KR" sz="1200" dirty="0"/>
              <a:t>,</a:t>
            </a:r>
            <a:r>
              <a:rPr lang="ko-KR" altLang="en-US" sz="1200" dirty="0"/>
              <a:t> 재현율은 </a:t>
            </a:r>
            <a:r>
              <a:rPr lang="en-US" altLang="ko-KR" sz="1200" dirty="0"/>
              <a:t>98.9%</a:t>
            </a:r>
            <a:r>
              <a:rPr lang="ko-KR" altLang="en-US" sz="1200" dirty="0"/>
              <a:t> 로 매우 높은 성능이 나왔으나</a:t>
            </a:r>
            <a:r>
              <a:rPr lang="en-US" altLang="ko-KR" sz="1200" dirty="0"/>
              <a:t>.</a:t>
            </a:r>
            <a:r>
              <a:rPr lang="ko-KR" altLang="en-US" sz="1200" dirty="0"/>
              <a:t> 데이터의 수가 매우 적고 판단 기준을 명확히 알 수 없어서 신뢰성 있는 결과라고 판단할 수는 없다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76897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5.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1" lang="en-US" altLang="ko-KR" sz="2000" kern="0" spc="-100" dirty="0" err="1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XGBoost</a:t>
            </a:r>
            <a:endParaRPr kumimoji="1" lang="ko-KR" altLang="en-US" sz="20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7EC62F-B9BF-46C9-AF13-B51054769D3F}"/>
              </a:ext>
            </a:extLst>
          </p:cNvPr>
          <p:cNvSpPr txBox="1"/>
          <p:nvPr/>
        </p:nvSpPr>
        <p:spPr>
          <a:xfrm>
            <a:off x="4160006" y="1238830"/>
            <a:ext cx="34502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200" dirty="0"/>
              <a:t>정확도가 </a:t>
            </a:r>
            <a:r>
              <a:rPr lang="en-US" altLang="ko-KR" sz="1200" dirty="0"/>
              <a:t>99%</a:t>
            </a:r>
            <a:r>
              <a:rPr lang="ko-KR" altLang="en-US" sz="1200" dirty="0"/>
              <a:t>로 매우 높게 나왔고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재현율</a:t>
            </a:r>
            <a:r>
              <a:rPr lang="ko-KR" altLang="en-US" sz="1200" dirty="0"/>
              <a:t> 또한 </a:t>
            </a:r>
            <a:r>
              <a:rPr lang="en-US" altLang="ko-KR" sz="1200" dirty="0"/>
              <a:t>96%</a:t>
            </a:r>
            <a:r>
              <a:rPr lang="ko-KR" altLang="en-US" sz="1200" dirty="0"/>
              <a:t>로 거의 다 맞는 결과로 나타났다</a:t>
            </a:r>
            <a:r>
              <a:rPr lang="en-US" altLang="ko-KR" sz="1200" dirty="0"/>
              <a:t>.</a:t>
            </a:r>
          </a:p>
          <a:p>
            <a:pPr latinLnBrk="0"/>
            <a:r>
              <a:rPr lang="ko-KR" altLang="en-US" sz="1200" dirty="0"/>
              <a:t>아무런 </a:t>
            </a:r>
            <a:r>
              <a:rPr lang="ko-KR" altLang="en-US" sz="1200" dirty="0" err="1"/>
              <a:t>하이퍼파라미터를</a:t>
            </a:r>
            <a:r>
              <a:rPr lang="ko-KR" altLang="en-US" sz="1200" dirty="0"/>
              <a:t> 조정하지 않아도 매우 좋은 모델로 나타났다</a:t>
            </a:r>
            <a:r>
              <a:rPr lang="en-US" altLang="ko-KR" sz="12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406C0B-D4ED-DD9D-A0AC-B233EF0AE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27" y="1112805"/>
            <a:ext cx="2439972" cy="10830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17F64A-2F4E-496F-7627-DADE47D23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0" y="2560448"/>
            <a:ext cx="2886732" cy="22277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72F8B4-3152-C139-B231-45E9E0FF9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961" y="2560448"/>
            <a:ext cx="2886732" cy="22277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553C8A-BC30-A518-A0FF-95DE26015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003" y="2537199"/>
            <a:ext cx="3005598" cy="2319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1AFA94-1589-F22C-B679-C7280F9E9A0F}"/>
              </a:ext>
            </a:extLst>
          </p:cNvPr>
          <p:cNvSpPr txBox="1"/>
          <p:nvPr/>
        </p:nvSpPr>
        <p:spPr>
          <a:xfrm>
            <a:off x="270668" y="5152768"/>
            <a:ext cx="263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en-US" altLang="ko-Kore-KR" sz="1200" dirty="0" err="1"/>
              <a:t>n_estimators</a:t>
            </a:r>
            <a:r>
              <a:rPr kumimoji="1" lang="en-US" altLang="ko-Kore-KR" sz="1200" dirty="0"/>
              <a:t> </a:t>
            </a:r>
            <a:r>
              <a:rPr kumimoji="1" lang="ko-KR" altLang="en-US" sz="1200" dirty="0"/>
              <a:t>가 </a:t>
            </a:r>
            <a:r>
              <a:rPr kumimoji="1" lang="en-US" altLang="ko-KR" sz="1200" dirty="0"/>
              <a:t>40</a:t>
            </a:r>
            <a:r>
              <a:rPr kumimoji="1" lang="ko-KR" altLang="en-US" sz="1200" dirty="0"/>
              <a:t>에서 평행해지고 있으므로 </a:t>
            </a:r>
            <a:r>
              <a:rPr kumimoji="1" lang="en-US" altLang="ko-KR" sz="1200" dirty="0"/>
              <a:t>40</a:t>
            </a:r>
            <a:r>
              <a:rPr kumimoji="1" lang="ko-KR" altLang="en-US" sz="1200" dirty="0"/>
              <a:t>을 선택하도록 하겠다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9784D5-5331-6772-7234-911A2AD29E57}"/>
              </a:ext>
            </a:extLst>
          </p:cNvPr>
          <p:cNvSpPr txBox="1"/>
          <p:nvPr/>
        </p:nvSpPr>
        <p:spPr>
          <a:xfrm>
            <a:off x="3530326" y="5152768"/>
            <a:ext cx="263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en-US" altLang="ko-KR" sz="1200" dirty="0" err="1"/>
              <a:t>Learning_rate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가 </a:t>
            </a:r>
            <a:r>
              <a:rPr kumimoji="1" lang="en-US" altLang="ko-KR" sz="1200" dirty="0"/>
              <a:t>0.15</a:t>
            </a:r>
            <a:r>
              <a:rPr kumimoji="1" lang="ko-KR" altLang="en-US" sz="1200" dirty="0"/>
              <a:t>에서 </a:t>
            </a:r>
            <a:r>
              <a:rPr kumimoji="1" lang="en-US" altLang="ko-KR" sz="1200" dirty="0"/>
              <a:t>train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score</a:t>
            </a:r>
            <a:r>
              <a:rPr kumimoji="1" lang="ko-KR" altLang="en-US" sz="1200" dirty="0"/>
              <a:t>가 높고 그 이후에 변화가 없다가 이후에 변화하므로 </a:t>
            </a:r>
            <a:r>
              <a:rPr kumimoji="1" lang="en-US" altLang="ko-KR" sz="1200" dirty="0"/>
              <a:t>train</a:t>
            </a:r>
            <a:r>
              <a:rPr kumimoji="1" lang="ko-KR" altLang="en-US" sz="1200" dirty="0"/>
              <a:t>과 </a:t>
            </a:r>
            <a:r>
              <a:rPr kumimoji="1" lang="en-US" altLang="ko-KR" sz="1200" dirty="0"/>
              <a:t>test</a:t>
            </a:r>
            <a:r>
              <a:rPr kumimoji="1" lang="ko-KR" altLang="en-US" sz="1200" dirty="0"/>
              <a:t> 차이를 고려하여 </a:t>
            </a:r>
            <a:r>
              <a:rPr kumimoji="1" lang="en-US" altLang="ko-KR" sz="1200" dirty="0"/>
              <a:t>0.15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선택하도록 하겠다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6ABBB3-5FF6-4B80-B221-638F154A1E7A}"/>
              </a:ext>
            </a:extLst>
          </p:cNvPr>
          <p:cNvSpPr txBox="1"/>
          <p:nvPr/>
        </p:nvSpPr>
        <p:spPr>
          <a:xfrm>
            <a:off x="6997332" y="5152768"/>
            <a:ext cx="263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en-US" altLang="ko-Kore-KR" sz="1200" dirty="0" err="1"/>
              <a:t>Max_depth</a:t>
            </a:r>
            <a:r>
              <a:rPr kumimoji="1" lang="ko-KR" altLang="en-US" sz="1200" dirty="0"/>
              <a:t>는 변화하지 않으므로 선택하지 않도록 하겠다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63101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5.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1" lang="en-US" altLang="ko-KR" sz="2000" kern="0" spc="-100" dirty="0" err="1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XGBoost</a:t>
            </a:r>
            <a:endParaRPr kumimoji="1" lang="ko-KR" altLang="en-US" sz="20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4B7821-244A-44FD-0A9A-7A40AC5BF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95" y="3240467"/>
            <a:ext cx="3524250" cy="1060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81BAF9-1D2B-62DB-BF95-27155BF7505D}"/>
              </a:ext>
            </a:extLst>
          </p:cNvPr>
          <p:cNvSpPr txBox="1"/>
          <p:nvPr/>
        </p:nvSpPr>
        <p:spPr>
          <a:xfrm>
            <a:off x="1951634" y="955782"/>
            <a:ext cx="63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 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9ACD67-06A6-3E80-D30D-BD3D1A166FE3}"/>
              </a:ext>
            </a:extLst>
          </p:cNvPr>
          <p:cNvSpPr txBox="1"/>
          <p:nvPr/>
        </p:nvSpPr>
        <p:spPr>
          <a:xfrm>
            <a:off x="1951634" y="2804671"/>
            <a:ext cx="636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 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083FD-D80C-C082-0D2A-DD8626BF4688}"/>
              </a:ext>
            </a:extLst>
          </p:cNvPr>
          <p:cNvSpPr txBox="1"/>
          <p:nvPr/>
        </p:nvSpPr>
        <p:spPr>
          <a:xfrm>
            <a:off x="441127" y="4886555"/>
            <a:ext cx="3524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하이퍼</a:t>
            </a:r>
            <a:r>
              <a:rPr lang="ko-KR" altLang="en-US" sz="1200" dirty="0"/>
              <a:t> 파라미터 튜닝을 하여도 변함이 없는 것을 볼 수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/>
              <a:t>따라서 최종 정확도는 </a:t>
            </a:r>
            <a:r>
              <a:rPr lang="en-US" altLang="ko-KR" sz="1200" dirty="0"/>
              <a:t>98.7%,</a:t>
            </a:r>
            <a:r>
              <a:rPr lang="ko-KR" altLang="en-US" sz="1200" dirty="0"/>
              <a:t> 재현율은 </a:t>
            </a:r>
            <a:r>
              <a:rPr lang="en-US" altLang="ko-KR" sz="1200" dirty="0"/>
              <a:t>95.7%</a:t>
            </a:r>
            <a:r>
              <a:rPr lang="ko-KR" altLang="en-US" sz="1200" dirty="0"/>
              <a:t>로 높은 것을 알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7E38A79-3D3E-6335-26EA-F5991386B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40" y="1428773"/>
            <a:ext cx="3391237" cy="9706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CC22972-6C50-0021-F7ED-7A060E8C2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803" y="1596219"/>
            <a:ext cx="4253991" cy="27046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5D6A288-95FC-61DD-934B-40878CDA2B7B}"/>
              </a:ext>
            </a:extLst>
          </p:cNvPr>
          <p:cNvSpPr txBox="1"/>
          <p:nvPr/>
        </p:nvSpPr>
        <p:spPr>
          <a:xfrm>
            <a:off x="5288256" y="4886555"/>
            <a:ext cx="3524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앞의 모델들과 마찬가지로 </a:t>
            </a:r>
            <a:r>
              <a:rPr lang="en-US" altLang="ko-KR" sz="1200" dirty="0" err="1"/>
              <a:t>rolling_temp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hsb</a:t>
            </a:r>
            <a:r>
              <a:rPr lang="ko-KR" altLang="en-US" sz="1200" dirty="0"/>
              <a:t>가 높게 나왔고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 err="1"/>
              <a:t>steel_kind</a:t>
            </a:r>
            <a:r>
              <a:rPr lang="en-US" altLang="ko-KR" sz="1200" dirty="0"/>
              <a:t> </a:t>
            </a:r>
            <a:r>
              <a:rPr lang="ko-KR" altLang="en-US" sz="1200" dirty="0"/>
              <a:t>변수가 추가적으로 높게 나타난 것을 알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또한 다른 변수들 보다 범주형 변수에 대한 설명변수 중요도가 약간 상승한 것으로 보인다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96346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5. Light GBM</a:t>
            </a:r>
            <a:endParaRPr kumimoji="1" lang="ko-KR" altLang="en-US" sz="20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540788-48D8-551B-505F-D20F52BB1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25" y="1341592"/>
            <a:ext cx="2565400" cy="11811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573E94-D5CA-C9EC-E8D6-6949DE2B4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42" y="2874827"/>
            <a:ext cx="2938083" cy="22395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D201C0-BC29-A40F-FD4C-585E5ED35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257" y="2874827"/>
            <a:ext cx="2938083" cy="22673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30754F8-A843-5CE0-9B24-C86C3C1AC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242" y="2874827"/>
            <a:ext cx="2938083" cy="22673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2F0FB8-1968-5DE8-C8E9-BF17075AAF05}"/>
              </a:ext>
            </a:extLst>
          </p:cNvPr>
          <p:cNvSpPr txBox="1"/>
          <p:nvPr/>
        </p:nvSpPr>
        <p:spPr>
          <a:xfrm>
            <a:off x="3808904" y="1383898"/>
            <a:ext cx="3524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모델의 정확도와 재현율이 </a:t>
            </a:r>
            <a:r>
              <a:rPr lang="en-US" altLang="ko-KR" sz="1200" dirty="0"/>
              <a:t>99</a:t>
            </a:r>
            <a:r>
              <a:rPr lang="ko-KR" altLang="en-US" sz="1200" dirty="0"/>
              <a:t> </a:t>
            </a:r>
            <a:r>
              <a:rPr lang="en-US" altLang="ko-KR" sz="1200" dirty="0"/>
              <a:t>%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매우 높은 정확도를 가지고 있는 모델이 나타난 것을 알 수 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이는 매우 </a:t>
            </a:r>
            <a:r>
              <a:rPr lang="ko-KR" altLang="en-US" sz="1200" dirty="0" err="1"/>
              <a:t>과적합</a:t>
            </a:r>
            <a:r>
              <a:rPr lang="ko-KR" altLang="en-US" sz="1200" dirty="0"/>
              <a:t> 되 있거나 매우 좋은 모델 </a:t>
            </a:r>
            <a:r>
              <a:rPr lang="ko-KR" altLang="en-US" sz="1200" dirty="0" err="1"/>
              <a:t>둘중</a:t>
            </a:r>
            <a:r>
              <a:rPr lang="ko-KR" altLang="en-US" sz="1200" dirty="0"/>
              <a:t> 하나인 것이라 생각된다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98E894-02D6-1510-6AD4-A2CA329429BB}"/>
              </a:ext>
            </a:extLst>
          </p:cNvPr>
          <p:cNvSpPr txBox="1"/>
          <p:nvPr/>
        </p:nvSpPr>
        <p:spPr>
          <a:xfrm>
            <a:off x="838087" y="5332651"/>
            <a:ext cx="2362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 err="1"/>
              <a:t>n_estimators</a:t>
            </a:r>
            <a:r>
              <a:rPr kumimoji="1" lang="ko-KR" altLang="en-US" sz="1200" dirty="0"/>
              <a:t> 는 </a:t>
            </a:r>
            <a:r>
              <a:rPr kumimoji="1" lang="en-US" altLang="ko-KR" sz="1200" dirty="0"/>
              <a:t>50</a:t>
            </a:r>
            <a:r>
              <a:rPr kumimoji="1" lang="ko-KR" altLang="en-US" sz="1200" dirty="0"/>
              <a:t> 이후부터 </a:t>
            </a:r>
            <a:r>
              <a:rPr kumimoji="1" lang="en-US" altLang="ko-KR" sz="1200" dirty="0"/>
              <a:t>train</a:t>
            </a:r>
            <a:r>
              <a:rPr kumimoji="1" lang="ko-KR" altLang="en-US" sz="1200" dirty="0"/>
              <a:t>과 </a:t>
            </a:r>
            <a:r>
              <a:rPr kumimoji="1" lang="en-US" altLang="ko-KR" sz="1200" dirty="0"/>
              <a:t>test </a:t>
            </a:r>
            <a:r>
              <a:rPr kumimoji="1" lang="ko-KR" altLang="en-US" sz="1200" dirty="0"/>
              <a:t>가 평행해 지므로 </a:t>
            </a:r>
            <a:r>
              <a:rPr kumimoji="1" lang="en-US" altLang="ko-KR" sz="1200" dirty="0"/>
              <a:t>50</a:t>
            </a:r>
            <a:r>
              <a:rPr kumimoji="1" lang="ko-KR" altLang="en-US" sz="1200" dirty="0"/>
              <a:t>을 선택하도록 하겠다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1FDEF-E445-D6DE-F2A9-216B6A6D8A9C}"/>
              </a:ext>
            </a:extLst>
          </p:cNvPr>
          <p:cNvSpPr txBox="1"/>
          <p:nvPr/>
        </p:nvSpPr>
        <p:spPr>
          <a:xfrm>
            <a:off x="3907499" y="5332651"/>
            <a:ext cx="566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위 두 파라미터는 </a:t>
            </a:r>
            <a:r>
              <a:rPr kumimoji="1" lang="en-US" altLang="ko-KR" sz="1200" dirty="0"/>
              <a:t>train </a:t>
            </a:r>
            <a:r>
              <a:rPr kumimoji="1" lang="ko-KR" altLang="en-US" sz="1200" dirty="0"/>
              <a:t>과 </a:t>
            </a:r>
            <a:r>
              <a:rPr kumimoji="1" lang="en-US" altLang="ko-KR" sz="1200" dirty="0"/>
              <a:t>test</a:t>
            </a:r>
            <a:r>
              <a:rPr kumimoji="1" lang="ko-KR" altLang="en-US" sz="1200" dirty="0"/>
              <a:t>가 전혀 변하지 않는 것을 확인할 수 있다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즉 두 파라미터는 모델에 전혀 영향을 미치지 않으므로 선택하지 않도록 하겠다</a:t>
            </a:r>
            <a:r>
              <a:rPr kumimoji="1"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8838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5.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Light GBM</a:t>
            </a:r>
            <a:endParaRPr kumimoji="1" lang="ko-KR" altLang="en-US" sz="20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A9FC0E-D7E7-8ACD-FAA4-82DE84FB9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20" y="1350808"/>
            <a:ext cx="4300156" cy="1181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E59F5A-9EA0-57E1-6001-E166C2DFE7F9}"/>
              </a:ext>
            </a:extLst>
          </p:cNvPr>
          <p:cNvSpPr txBox="1"/>
          <p:nvPr/>
        </p:nvSpPr>
        <p:spPr>
          <a:xfrm>
            <a:off x="966241" y="2976023"/>
            <a:ext cx="39246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ko-Kore-KR" altLang="en-US" sz="1200" dirty="0"/>
              <a:t>오히려</a:t>
            </a:r>
            <a:r>
              <a:rPr kumimoji="1" lang="ko-KR" altLang="en-US" sz="1200" dirty="0"/>
              <a:t> 모델의 성능이 더 떨어진 것을 확인할 수 있다</a:t>
            </a:r>
            <a:r>
              <a:rPr kumimoji="1" lang="en-US" altLang="ko-KR" sz="1200" dirty="0"/>
              <a:t>.</a:t>
            </a:r>
          </a:p>
          <a:p>
            <a:pPr latinLnBrk="0"/>
            <a:endParaRPr kumimoji="1" lang="en-US" altLang="ko-Kore-KR" sz="1200" dirty="0"/>
          </a:p>
          <a:p>
            <a:pPr latinLnBrk="0"/>
            <a:r>
              <a:rPr kumimoji="1" lang="ko-KR" altLang="en-US" sz="1200" dirty="0"/>
              <a:t>따라서 아무런 파라미터를 설정하지 않은 초기모델을 선택하는 것이 더 나아 보인다</a:t>
            </a:r>
            <a:r>
              <a:rPr kumimoji="1" lang="en-US" altLang="ko-KR" sz="1200" dirty="0"/>
              <a:t>.</a:t>
            </a:r>
          </a:p>
          <a:p>
            <a:pPr latinLnBrk="0"/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pPr latinLnBrk="0"/>
            <a:r>
              <a:rPr kumimoji="1" lang="ko-KR" altLang="en-US" sz="1200" dirty="0"/>
              <a:t>하지만 만약 </a:t>
            </a:r>
            <a:r>
              <a:rPr kumimoji="1" lang="ko-KR" altLang="en-US" sz="1200" dirty="0" err="1"/>
              <a:t>과적합</a:t>
            </a:r>
            <a:r>
              <a:rPr kumimoji="1" lang="ko-KR" altLang="en-US" sz="1200" dirty="0"/>
              <a:t> 측면에서 모델을 바라본다면 </a:t>
            </a:r>
            <a:r>
              <a:rPr kumimoji="1" lang="ko-KR" altLang="en-US" sz="1200" dirty="0" err="1"/>
              <a:t>하이퍼파라미터</a:t>
            </a:r>
            <a:r>
              <a:rPr kumimoji="1" lang="ko-KR" altLang="en-US" sz="1200" dirty="0"/>
              <a:t> 튜닝을 통해 어느정도 규제를 둔 마지막 모델을 선택할 수도 있을 것으로 보인다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D5E14F-7005-88E5-6415-4F6140DB9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042" y="1350808"/>
            <a:ext cx="4349283" cy="27652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DE6B3-9025-6EA1-F59A-9B82A2E956FC}"/>
              </a:ext>
            </a:extLst>
          </p:cNvPr>
          <p:cNvSpPr txBox="1"/>
          <p:nvPr/>
        </p:nvSpPr>
        <p:spPr>
          <a:xfrm>
            <a:off x="5481597" y="4366313"/>
            <a:ext cx="43492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ko-KR" altLang="en-US" sz="1200" dirty="0"/>
              <a:t>마지막 모델의 설명변수 중요도를 살펴보면 이전의 모델들과 설명변수 중요도가 다른 것을 볼 수 있고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모든 </a:t>
            </a:r>
            <a:r>
              <a:rPr kumimoji="1" lang="ko-KR" altLang="en-US" sz="1200" dirty="0" err="1"/>
              <a:t>연속형변수들의</a:t>
            </a:r>
            <a:r>
              <a:rPr kumimoji="1" lang="ko-KR" altLang="en-US" sz="1200" dirty="0"/>
              <a:t> 중요도가 증가한 것을 볼 수 있다</a:t>
            </a:r>
            <a:r>
              <a:rPr kumimoji="1" lang="en-US" altLang="ko-KR" sz="1200" dirty="0"/>
              <a:t>.</a:t>
            </a:r>
          </a:p>
          <a:p>
            <a:pPr latinLnBrk="0"/>
            <a:endParaRPr kumimoji="1" lang="en-US" altLang="ko-KR" sz="1200" dirty="0"/>
          </a:p>
          <a:p>
            <a:pPr latinLnBrk="0"/>
            <a:r>
              <a:rPr kumimoji="1" lang="ko-KR" altLang="en-US" sz="1200" dirty="0"/>
              <a:t>따라서 다른 모델들의 비해 정확도가 매우 높았던 것은 사용했던 설명변수가 많아져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과적합</a:t>
            </a:r>
            <a:r>
              <a:rPr kumimoji="1" lang="ko-KR" altLang="en-US" sz="1200" dirty="0"/>
              <a:t> 된 것으로 추정되어 최종모델로서는 선택하지 않을 것으로 보인다</a:t>
            </a:r>
            <a:r>
              <a:rPr kumimoji="1"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5432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분석 계획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D5730B-BF9C-465C-9FE7-509BFE91C726}"/>
              </a:ext>
            </a:extLst>
          </p:cNvPr>
          <p:cNvSpPr txBox="1"/>
          <p:nvPr/>
        </p:nvSpPr>
        <p:spPr>
          <a:xfrm>
            <a:off x="2361514" y="742319"/>
            <a:ext cx="4985660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데이터 </a:t>
            </a:r>
            <a:r>
              <a:rPr lang="en-US" altLang="ko-KR" sz="1600" dirty="0"/>
              <a:t>Type </a:t>
            </a:r>
            <a:r>
              <a:rPr lang="ko-KR" altLang="en-US" sz="1600" dirty="0"/>
              <a:t>별 이상치 및 </a:t>
            </a:r>
            <a:r>
              <a:rPr lang="ko-KR" altLang="en-US" sz="1600" dirty="0" err="1"/>
              <a:t>결측치</a:t>
            </a:r>
            <a:r>
              <a:rPr lang="ko-KR" altLang="en-US" sz="1600" dirty="0"/>
              <a:t> 확인 후 제거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ko-KR" altLang="en-US" sz="1600" dirty="0"/>
              <a:t>연속형 자료 이상치 및 </a:t>
            </a:r>
            <a:r>
              <a:rPr lang="ko-KR" altLang="en-US" sz="1600" dirty="0" err="1"/>
              <a:t>결측치</a:t>
            </a:r>
            <a:r>
              <a:rPr lang="ko-KR" altLang="en-US" sz="1600" dirty="0"/>
              <a:t> 확인 후 제거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ko-KR" altLang="en-US" sz="1600" dirty="0"/>
              <a:t>범주형 자료 이상치 및 </a:t>
            </a:r>
            <a:r>
              <a:rPr lang="ko-KR" altLang="en-US" sz="1600" dirty="0" err="1"/>
              <a:t>결측치</a:t>
            </a:r>
            <a:r>
              <a:rPr lang="ko-KR" altLang="en-US" sz="1600" dirty="0"/>
              <a:t> 확인 후 제거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설명변수 간의 상관관계 확인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목표변수 그래프 </a:t>
            </a:r>
            <a:r>
              <a:rPr lang="en-US" altLang="ko-KR" sz="1600" dirty="0"/>
              <a:t>EDA</a:t>
            </a:r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데이터 모델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ko-KR" altLang="en-US" sz="1600" dirty="0"/>
              <a:t>로지스틱 회귀 모델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ko-Kore-KR" altLang="en-US" sz="1600" dirty="0"/>
              <a:t>의사결정 나무 모델</a:t>
            </a:r>
            <a:endParaRPr lang="en-US" altLang="ko-Kore-KR" sz="1600" dirty="0"/>
          </a:p>
          <a:p>
            <a:pPr marL="800100" lvl="1" indent="-342900">
              <a:buAutoNum type="arabicPeriod"/>
            </a:pP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ko-KR" altLang="en-US" sz="1600" dirty="0" err="1"/>
              <a:t>그래디언트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부스팅</a:t>
            </a:r>
            <a:r>
              <a:rPr lang="ko-KR" altLang="en-US" sz="1600" dirty="0"/>
              <a:t> 모델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endParaRPr lang="en-US" altLang="ko-KR" sz="1600" dirty="0"/>
          </a:p>
          <a:p>
            <a:pPr marL="800100" lvl="1" indent="-342900">
              <a:buAutoNum type="arabicPeriod"/>
            </a:pPr>
            <a:r>
              <a:rPr lang="en-US" altLang="ko-KR" sz="1600" dirty="0" err="1"/>
              <a:t>XGBoost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LightGBM</a:t>
            </a:r>
            <a:endParaRPr lang="en-US" altLang="ko-KR" sz="1600" dirty="0"/>
          </a:p>
          <a:p>
            <a:pPr marL="800100" lvl="1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모델 주요 인자 비교 및 확인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결론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079965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6.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결론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DD8C1B-2213-6CFB-61DA-B004585AB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08" y="1046192"/>
            <a:ext cx="2893025" cy="18206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F1BE84-FCBA-7DCD-4E46-8402FEAA9A06}"/>
              </a:ext>
            </a:extLst>
          </p:cNvPr>
          <p:cNvSpPr txBox="1"/>
          <p:nvPr/>
        </p:nvSpPr>
        <p:spPr>
          <a:xfrm>
            <a:off x="1341278" y="3013735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/>
              <a:t>의사결정</a:t>
            </a:r>
            <a:r>
              <a:rPr kumimoji="1" lang="ko-KR" altLang="en-US" sz="1200" dirty="0"/>
              <a:t> 나무</a:t>
            </a:r>
            <a:endParaRPr kumimoji="1" lang="ko-Kore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1352B-D3C7-A324-08AD-294F11A12660}"/>
              </a:ext>
            </a:extLst>
          </p:cNvPr>
          <p:cNvSpPr txBox="1"/>
          <p:nvPr/>
        </p:nvSpPr>
        <p:spPr>
          <a:xfrm>
            <a:off x="4402167" y="3001461"/>
            <a:ext cx="1248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Random Forest</a:t>
            </a:r>
            <a:endParaRPr kumimoji="1" lang="ko-Kore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AD91C8-EECD-A425-F313-8C80165A8557}"/>
              </a:ext>
            </a:extLst>
          </p:cNvPr>
          <p:cNvSpPr txBox="1"/>
          <p:nvPr/>
        </p:nvSpPr>
        <p:spPr>
          <a:xfrm>
            <a:off x="7549041" y="3001460"/>
            <a:ext cx="1454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Gradient Boosting</a:t>
            </a:r>
            <a:endParaRPr kumimoji="1" lang="ko-Kore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CA96AF-544A-CD8F-35B4-49F0350DA031}"/>
              </a:ext>
            </a:extLst>
          </p:cNvPr>
          <p:cNvSpPr txBox="1"/>
          <p:nvPr/>
        </p:nvSpPr>
        <p:spPr>
          <a:xfrm>
            <a:off x="2503776" y="5754678"/>
            <a:ext cx="779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 err="1"/>
              <a:t>XGBoost</a:t>
            </a:r>
            <a:endParaRPr kumimoji="1" lang="ko-Kore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53599C-47C7-33F6-AB83-D64FE55EC11A}"/>
              </a:ext>
            </a:extLst>
          </p:cNvPr>
          <p:cNvSpPr txBox="1"/>
          <p:nvPr/>
        </p:nvSpPr>
        <p:spPr>
          <a:xfrm>
            <a:off x="6620582" y="5689503"/>
            <a:ext cx="928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 err="1"/>
              <a:t>LightBoost</a:t>
            </a:r>
            <a:endParaRPr kumimoji="1" lang="ko-Kore-KR" altLang="en-US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DE40FB7-117D-7465-0F9A-93DDA5F3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135" y="1046192"/>
            <a:ext cx="2875348" cy="182066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69FCE6E-741F-72D1-BC48-62833AE5B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515" y="1046192"/>
            <a:ext cx="2873658" cy="182707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D7B3219-CABF-75FF-5F31-72A105AB2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767" y="3557305"/>
            <a:ext cx="3153081" cy="200473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D0617B5-8BFF-DAA3-56B0-9E52ABB278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9948" y="3472253"/>
            <a:ext cx="3470413" cy="220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8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6.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4644FD-EC06-D52D-79B3-70B76985768B}"/>
              </a:ext>
            </a:extLst>
          </p:cNvPr>
          <p:cNvSpPr txBox="1"/>
          <p:nvPr/>
        </p:nvSpPr>
        <p:spPr>
          <a:xfrm>
            <a:off x="461247" y="1048099"/>
            <a:ext cx="683777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앞선 </a:t>
            </a:r>
            <a:r>
              <a:rPr lang="en" altLang="ko-Kore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EDA 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과정에서 이야기 </a:t>
            </a:r>
            <a:r>
              <a:rPr lang="ko-KR" altLang="en-US" sz="12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했었던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가정들을 다시한번 살펴보겠다</a:t>
            </a:r>
            <a:r>
              <a:rPr lang="en-US" altLang="ko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sz="1200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228600" indent="-228600">
              <a:buAutoNum type="arabicPeriod"/>
            </a:pPr>
            <a:r>
              <a:rPr lang="en" altLang="ko-Kore-KR" sz="12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Spec_country</a:t>
            </a:r>
            <a:r>
              <a:rPr lang="en" altLang="ko-Kore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변수들을 통하여 일본의 경우 데이터가 많음에도 불구하고 불량률이 높게 나와 특이한 상황이 발생했을 것으로 추측한다</a:t>
            </a:r>
            <a:r>
              <a:rPr lang="en-US" altLang="ko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1"/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-&gt;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앞선 분석에서 나라들 중에서는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RandomForest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XGBoost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LightBoost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가 영국과 일본에 어느정도 중요도가 있다고 하였으나 그렇게 유의미하게 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있어보이지는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않는다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1"/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따라서 어느정도 </a:t>
            </a:r>
            <a:r>
              <a:rPr lang="ko-KR" altLang="en-US" sz="12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다른요소가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적용되어 일본의 불량률이 높게 나왔다고 생각된다</a:t>
            </a:r>
            <a:r>
              <a:rPr lang="en-US" altLang="ko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lvl="1"/>
            <a:endParaRPr lang="en-US" altLang="ko-KR" sz="1200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2.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HSB 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변수는 적용 유무와 양품 불량의 비율이 강한 상관관계가 있는 것으로 보이므로 중요한 변수일 것이다</a:t>
            </a:r>
            <a:r>
              <a:rPr lang="en-US" altLang="ko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-&gt;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HSB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변수는 모든 모델에서 중요도가 높게 나왔다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Scale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불량률에 아주 중요한 영향을 미치는 것으로 파악된다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따라서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HSB 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를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시행하였을 때 불량률이 낮게 나왔으므로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HSB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는 반드시 </a:t>
            </a:r>
            <a:r>
              <a:rPr lang="ko-KR" altLang="en-US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사용해햐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한다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sz="1200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3.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Rolling Method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 불량률이 높게 나온 것은 단순히 </a:t>
            </a:r>
            <a:r>
              <a:rPr lang="en" altLang="ko-Kore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count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가 많이 나와 불량이 일어날 확률이 높아졌을 것 뿐이다</a:t>
            </a:r>
            <a:r>
              <a:rPr lang="en-US" altLang="ko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-&gt;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rolling method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는 모든 모델에서 중요도가 낮았으므로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scale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불량률에는 영향을 주지 않을 것으로 확인된다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sz="1200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4.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pt_thick</a:t>
            </a:r>
            <a:r>
              <a:rPr lang="en" altLang="ko-Kore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pt_width</a:t>
            </a:r>
            <a:r>
              <a:rPr lang="en" altLang="ko-Kore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pt_length</a:t>
            </a:r>
            <a:r>
              <a:rPr lang="en" altLang="ko-Kore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변수들의 경우 소비자들에게 제공받는 규격들이지만 특정 구간의 </a:t>
            </a:r>
            <a:r>
              <a:rPr lang="ko-KR" altLang="en-US" sz="12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규격들에서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불량률이 높아지는 특징을 가지므로</a:t>
            </a:r>
            <a:r>
              <a:rPr lang="en-US" altLang="ko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scale 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불량과 어떠한 연관이 있을 것이다</a:t>
            </a:r>
            <a:r>
              <a:rPr lang="en-US" altLang="ko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</a:p>
          <a:p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     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-&gt;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pt_thick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나 </a:t>
            </a:r>
            <a:r>
              <a:rPr lang="en-US" altLang="ko-KR" sz="1200" dirty="0" err="1">
                <a:latin typeface="D2Coding" panose="020B0609020101020101" pitchFamily="49" charset="-127"/>
                <a:ea typeface="D2Coding" panose="020B0609020101020101" pitchFamily="49" charset="-127"/>
              </a:rPr>
              <a:t>pt_length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가 어느정도 영향력이 있는 것으로 보여진다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따라서 이들은 강한 상관관계이므로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변수들은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scale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불량률에 영향을 준다고 할 수 있다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따라서 소비자들의 규격관 상관관계를 좀더 분석하고 예측하여 고객의 니즈를 충족시키면서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scale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불량을 낮출 수 있는 새로운 공정과정을 개발할 필요성이 있다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en-US" altLang="ko-KR" sz="1200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5.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desaling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의 경우 횟수가 커질수록 양품일 확률이 높다고 할 </a:t>
            </a:r>
            <a:r>
              <a:rPr lang="ko-KR" altLang="en-US" sz="12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수있을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것이다</a:t>
            </a:r>
            <a:r>
              <a:rPr lang="en-US" altLang="ko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6.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rolling temp 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는 </a:t>
            </a:r>
            <a:r>
              <a:rPr lang="en-US" altLang="ko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1000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도 이상의 경우와 온도가 높아질수록 불량일 확률이 높아지므로 이는 </a:t>
            </a:r>
            <a:r>
              <a:rPr lang="en" altLang="ko-Kore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scale 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불량에 영향을 </a:t>
            </a:r>
            <a:r>
              <a:rPr lang="ko-KR" altLang="en-US" sz="12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줄것이다</a:t>
            </a:r>
            <a:r>
              <a:rPr lang="en-US" altLang="ko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br>
              <a:rPr lang="en-US" altLang="ko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endParaRPr lang="en-US" altLang="ko-KR" sz="1200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965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6.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결론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4644FD-EC06-D52D-79B3-70B76985768B}"/>
              </a:ext>
            </a:extLst>
          </p:cNvPr>
          <p:cNvSpPr txBox="1"/>
          <p:nvPr/>
        </p:nvSpPr>
        <p:spPr>
          <a:xfrm>
            <a:off x="461247" y="1048099"/>
            <a:ext cx="68377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200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5.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descaling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의 경우 횟수가 커질수록 양품일 확률이 높다고 할 </a:t>
            </a:r>
            <a:r>
              <a:rPr lang="ko-KR" altLang="en-US" sz="12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수있을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것이다</a:t>
            </a:r>
            <a:r>
              <a:rPr lang="en-US" altLang="ko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	-&gt; descaling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또한 모든 모델에서 중요도가 매우 높게 형성되었다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그래프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EDA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와 모델의 중요도 결과를 종합해보면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descaling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횟수가 커질수록 양품일 확률이 높다고 할 수 있을 것이다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그렇다고 무조건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descaling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을 많이 하는 것은 경제적이지 않으므로 추가적인 실험 혹은 추가 데이터를 이용한 분석을 통하여 기준치를 잡는 것이 중요하다고 생각된다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sz="1200" b="0" dirty="0"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6.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rolling temp 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는 </a:t>
            </a:r>
            <a:r>
              <a:rPr lang="en-US" altLang="ko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1000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도 이상의 경우와 온도가 높아질수록 불량일 확률이 높아지므로 이는 </a:t>
            </a:r>
            <a:r>
              <a:rPr lang="en" altLang="ko-Kore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scale </a:t>
            </a:r>
            <a:r>
              <a:rPr lang="ko-KR" altLang="en-US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불량에 영향을 </a:t>
            </a:r>
            <a:r>
              <a:rPr lang="ko-KR" altLang="en-US" sz="1200" b="0" dirty="0" err="1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줄것이다</a:t>
            </a:r>
            <a:r>
              <a:rPr lang="en-US" altLang="ko-KR" sz="1200" b="0" dirty="0"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	-&gt; rolling temp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는 대부분의 모델에서 가장 높은 중요도를 가지고 있다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따라서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rolling temp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는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scale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불량에 강한 영향을 주므로 현재 데이터의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EDA 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기준인 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1000</a:t>
            </a:r>
            <a:r>
              <a:rPr lang="ko-KR" altLang="en-US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도 이상으로 올라가지 않도록 공정과정에서 주의가 필요할 것으로 보인다</a:t>
            </a:r>
            <a:r>
              <a:rPr lang="en-US" altLang="ko-KR" sz="1200" dirty="0"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5806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Lesion Learn</a:t>
            </a:r>
            <a:endParaRPr kumimoji="1" lang="ko-KR" altLang="en-US" sz="20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0668" y="653142"/>
            <a:ext cx="9201558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실습 과정을 통해 배운</a:t>
            </a:r>
            <a:r>
              <a:rPr lang="en-US" altLang="ko-KR" sz="2000" dirty="0"/>
              <a:t> </a:t>
            </a:r>
            <a:r>
              <a:rPr lang="ko-KR" altLang="en-US" sz="2000" dirty="0"/>
              <a:t>또는 느낀 통찰</a:t>
            </a:r>
            <a:r>
              <a:rPr lang="en-US" altLang="ko-KR" sz="2000" dirty="0"/>
              <a:t>, </a:t>
            </a:r>
            <a:r>
              <a:rPr lang="ko-KR" altLang="en-US" sz="2000" dirty="0"/>
              <a:t>아이디어</a:t>
            </a:r>
            <a:r>
              <a:rPr lang="en-US" altLang="ko-KR" sz="2000" dirty="0"/>
              <a:t>, </a:t>
            </a:r>
            <a:r>
              <a:rPr lang="ko-KR" altLang="en-US" sz="2000" dirty="0"/>
              <a:t>애로사항 등을 정리합니다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35729-C286-4890-8A0A-D16BFFF96A8A}"/>
              </a:ext>
            </a:extLst>
          </p:cNvPr>
          <p:cNvSpPr txBox="1"/>
          <p:nvPr/>
        </p:nvSpPr>
        <p:spPr>
          <a:xfrm>
            <a:off x="653642" y="1321831"/>
            <a:ext cx="889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한계점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21C957-E9C0-53A1-4A8A-34951DE5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68" y="1691163"/>
            <a:ext cx="4245702" cy="42886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BBF27E-9BFB-CFA2-417C-B196AFCE56EC}"/>
              </a:ext>
            </a:extLst>
          </p:cNvPr>
          <p:cNvSpPr txBox="1"/>
          <p:nvPr/>
        </p:nvSpPr>
        <p:spPr>
          <a:xfrm>
            <a:off x="5033245" y="2098362"/>
            <a:ext cx="4094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ko-KR" altLang="en-US" sz="1200" dirty="0"/>
              <a:t>일별로 데이터를 분류하였을 때 </a:t>
            </a:r>
            <a:r>
              <a:rPr kumimoji="1" lang="en-US" altLang="ko-KR" sz="1200" dirty="0"/>
              <a:t>1</a:t>
            </a:r>
            <a:r>
              <a:rPr kumimoji="1" lang="ko-KR" altLang="en-US" sz="1200" dirty="0"/>
              <a:t>월 </a:t>
            </a:r>
            <a:r>
              <a:rPr kumimoji="1" lang="en-US" altLang="ko-KR" sz="1200" dirty="0"/>
              <a:t>4</a:t>
            </a:r>
            <a:r>
              <a:rPr kumimoji="1" lang="ko-KR" altLang="en-US" sz="1200" dirty="0"/>
              <a:t>일에서 </a:t>
            </a:r>
            <a:r>
              <a:rPr kumimoji="1" lang="en-US" altLang="ko-KR" sz="1200" dirty="0"/>
              <a:t>5</a:t>
            </a:r>
            <a:r>
              <a:rPr kumimoji="1" lang="ko-KR" altLang="en-US" sz="1200" dirty="0"/>
              <a:t>일에 불량률이 갑자기 급증한 것을 볼 수 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따라서 이 날의 특징을 분석하여 관계성을 따져 볼 수 있었으나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시계열 데이터 관련 지식과 특징 추출 기술이 부족하여 추후에 공부를 한 뒤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분석을 진행해 보고 싶다</a:t>
            </a:r>
            <a:r>
              <a:rPr kumimoji="1" lang="en-US" altLang="ko-KR" sz="1200" dirty="0"/>
              <a:t>.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72742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데이터 현황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D7C8AF5-B117-183F-D599-CFD31CF91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638548"/>
              </p:ext>
            </p:extLst>
          </p:nvPr>
        </p:nvGraphicFramePr>
        <p:xfrm>
          <a:off x="1116167" y="1019457"/>
          <a:ext cx="7690466" cy="43513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7978">
                  <a:extLst>
                    <a:ext uri="{9D8B030D-6E8A-4147-A177-3AD203B41FA5}">
                      <a16:colId xmlns:a16="http://schemas.microsoft.com/office/drawing/2014/main" val="3754202383"/>
                    </a:ext>
                  </a:extLst>
                </a:gridCol>
                <a:gridCol w="1442690">
                  <a:extLst>
                    <a:ext uri="{9D8B030D-6E8A-4147-A177-3AD203B41FA5}">
                      <a16:colId xmlns:a16="http://schemas.microsoft.com/office/drawing/2014/main" val="1010835305"/>
                    </a:ext>
                  </a:extLst>
                </a:gridCol>
                <a:gridCol w="698076">
                  <a:extLst>
                    <a:ext uri="{9D8B030D-6E8A-4147-A177-3AD203B41FA5}">
                      <a16:colId xmlns:a16="http://schemas.microsoft.com/office/drawing/2014/main" val="793646932"/>
                    </a:ext>
                  </a:extLst>
                </a:gridCol>
                <a:gridCol w="674806">
                  <a:extLst>
                    <a:ext uri="{9D8B030D-6E8A-4147-A177-3AD203B41FA5}">
                      <a16:colId xmlns:a16="http://schemas.microsoft.com/office/drawing/2014/main" val="3221183059"/>
                    </a:ext>
                  </a:extLst>
                </a:gridCol>
                <a:gridCol w="2908648">
                  <a:extLst>
                    <a:ext uri="{9D8B030D-6E8A-4147-A177-3AD203B41FA5}">
                      <a16:colId xmlns:a16="http://schemas.microsoft.com/office/drawing/2014/main" val="713083127"/>
                    </a:ext>
                  </a:extLst>
                </a:gridCol>
                <a:gridCol w="628268">
                  <a:extLst>
                    <a:ext uri="{9D8B030D-6E8A-4147-A177-3AD203B41FA5}">
                      <a16:colId xmlns:a16="http://schemas.microsoft.com/office/drawing/2014/main" val="3958595457"/>
                    </a:ext>
                  </a:extLst>
                </a:gridCol>
              </a:tblGrid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plate_no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ID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범주형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Plate</a:t>
                      </a:r>
                      <a:r>
                        <a:rPr lang="ko-KR" altLang="en-US" sz="1000" u="none" strike="noStrike">
                          <a:effectLst/>
                        </a:rPr>
                        <a:t>번호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Nominal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4060750380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rolling_date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날짜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연속형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열연작업시각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Datetime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3111225502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목표변수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범주형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Scale(</a:t>
                      </a:r>
                      <a:r>
                        <a:rPr lang="ko-KR" altLang="en-US" sz="1000" u="none" strike="noStrike">
                          <a:effectLst/>
                        </a:rPr>
                        <a:t>산화철</a:t>
                      </a:r>
                      <a:r>
                        <a:rPr lang="en-US" altLang="ko-KR" sz="1000" u="none" strike="noStrike">
                          <a:effectLst/>
                        </a:rPr>
                        <a:t>) 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u="none" strike="noStrike">
                          <a:effectLst/>
                        </a:rPr>
                        <a:t>Binary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extLst>
                  <a:ext uri="{0D108BD9-81ED-4DB2-BD59-A6C34878D82A}">
                    <a16:rowId xmlns:a16="http://schemas.microsoft.com/office/drawing/2014/main" val="479823577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spec_long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범주형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제품 규격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Nominal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4205118396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spec_country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범주형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제품 규격 기준국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Nominal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4116214461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steel_kind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범주형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강종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Nominal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3471903242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pt_thick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연속형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Plate(</a:t>
                      </a:r>
                      <a:r>
                        <a:rPr lang="ko-KR" altLang="en-US" sz="1000" u="none" strike="noStrike">
                          <a:effectLst/>
                        </a:rPr>
                        <a:t>후판</a:t>
                      </a:r>
                      <a:r>
                        <a:rPr lang="en-US" altLang="ko-KR" sz="1000" u="none" strike="noStrike">
                          <a:effectLst/>
                        </a:rPr>
                        <a:t>) </a:t>
                      </a:r>
                      <a:r>
                        <a:rPr lang="ko-KR" altLang="en-US" sz="1000" u="none" strike="noStrike">
                          <a:effectLst/>
                        </a:rPr>
                        <a:t>지시두께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en" sz="1000" u="none" strike="noStrike">
                          <a:effectLst/>
                        </a:rPr>
                        <a:t>mm)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Interval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247832658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pt_width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연속형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Plate(</a:t>
                      </a:r>
                      <a:r>
                        <a:rPr lang="ko-KR" altLang="en-US" sz="1000" u="none" strike="noStrike">
                          <a:effectLst/>
                        </a:rPr>
                        <a:t>후판</a:t>
                      </a:r>
                      <a:r>
                        <a:rPr lang="en-US" altLang="ko-KR" sz="1000" u="none" strike="noStrike">
                          <a:effectLst/>
                        </a:rPr>
                        <a:t>) </a:t>
                      </a:r>
                      <a:r>
                        <a:rPr lang="ko-KR" altLang="en-US" sz="1000" u="none" strike="noStrike">
                          <a:effectLst/>
                        </a:rPr>
                        <a:t>지시폭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en" sz="1000" u="none" strike="noStrike">
                          <a:effectLst/>
                        </a:rPr>
                        <a:t>mm)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Interval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3043380073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pt_length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연속형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Plate(</a:t>
                      </a:r>
                      <a:r>
                        <a:rPr lang="ko-KR" altLang="en-US" sz="1000" u="none" strike="noStrike">
                          <a:effectLst/>
                        </a:rPr>
                        <a:t>후판</a:t>
                      </a:r>
                      <a:r>
                        <a:rPr lang="en-US" altLang="ko-KR" sz="1000" u="none" strike="noStrike">
                          <a:effectLst/>
                        </a:rPr>
                        <a:t>) </a:t>
                      </a:r>
                      <a:r>
                        <a:rPr lang="ko-KR" altLang="en-US" sz="1000" u="none" strike="noStrike">
                          <a:effectLst/>
                        </a:rPr>
                        <a:t>지시길이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en" sz="1000" u="none" strike="noStrike">
                          <a:effectLst/>
                        </a:rPr>
                        <a:t>mm)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Interval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4000644504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hsb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범주형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HSB(Hot Scale Braker)</a:t>
                      </a:r>
                      <a:r>
                        <a:rPr lang="ko-KR" altLang="en-US" sz="1000" u="none" strike="noStrike">
                          <a:effectLst/>
                        </a:rPr>
                        <a:t>적용여부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Binary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3528788402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fur_no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범주형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가열로 호기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Nominal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759665735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fur_input_row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범주형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가열로 장입열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Nominal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3894222105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fur_heat_temp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연속형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가열로 가열대 소재온도</a:t>
                      </a:r>
                      <a:r>
                        <a:rPr lang="en-US" altLang="ko-KR" sz="1000" u="none" strike="noStrike">
                          <a:effectLst/>
                        </a:rPr>
                        <a:t>(℃)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Interval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3570476161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fur_heat_time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연속형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가열로 가열대 재로시간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분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Interval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3878178474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fur_soak_temp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연속형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가열로 균열대 소재온도</a:t>
                      </a:r>
                      <a:r>
                        <a:rPr lang="en-US" altLang="ko-KR" sz="1000" u="none" strike="noStrike">
                          <a:effectLst/>
                        </a:rPr>
                        <a:t>(℃)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Interval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2500690148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fur_soak_time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연속형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가열로 균열대 재로시간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분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Interval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434623152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fur_total_time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연속형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가열로 총 재로시간</a:t>
                      </a:r>
                      <a:r>
                        <a:rPr lang="en-US" altLang="ko-KR" sz="1000" u="none" strike="noStrike">
                          <a:effectLst/>
                        </a:rPr>
                        <a:t>(</a:t>
                      </a:r>
                      <a:r>
                        <a:rPr lang="ko-KR" altLang="en-US" sz="1000" u="none" strike="noStrike">
                          <a:effectLst/>
                        </a:rPr>
                        <a:t>분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Interval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1259467944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fur_ex_temp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연속형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가열로 추출온도</a:t>
                      </a:r>
                      <a:r>
                        <a:rPr lang="en-US" altLang="ko-KR" sz="1000" u="none" strike="noStrike">
                          <a:effectLst/>
                        </a:rPr>
                        <a:t>((℃),</a:t>
                      </a:r>
                      <a:r>
                        <a:rPr lang="ko-KR" altLang="en-US" sz="1000" u="none" strike="noStrike">
                          <a:effectLst/>
                        </a:rPr>
                        <a:t>계산치</a:t>
                      </a:r>
                      <a:r>
                        <a:rPr lang="en-US" altLang="ko-KR" sz="1000" u="none" strike="noStrike">
                          <a:effectLst/>
                        </a:rPr>
                        <a:t>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Interval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3629187191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rolling_method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범주형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압연방법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Interval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3263365966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rolling_temp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연속형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압연온도</a:t>
                      </a:r>
                      <a:r>
                        <a:rPr lang="en-US" altLang="ko-KR" sz="1000" u="none" strike="noStrike">
                          <a:effectLst/>
                        </a:rPr>
                        <a:t>(℃)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 dirty="0">
                          <a:effectLst/>
                        </a:rPr>
                        <a:t>Nominal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3268718891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descaling_count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연속형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압연</a:t>
                      </a:r>
                      <a:r>
                        <a:rPr lang="en" sz="1000" u="none" strike="noStrike">
                          <a:effectLst/>
                        </a:rPr>
                        <a:t>Descaling </a:t>
                      </a:r>
                      <a:r>
                        <a:rPr lang="ko-KR" altLang="en-US" sz="1000" u="none" strike="noStrike">
                          <a:effectLst/>
                        </a:rPr>
                        <a:t>횟수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>
                          <a:effectLst/>
                        </a:rPr>
                        <a:t>Interval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3253894168"/>
                  </a:ext>
                </a:extLst>
              </a:tr>
              <a:tr h="197788"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SCALE</a:t>
                      </a:r>
                      <a:r>
                        <a:rPr lang="ko-KR" altLang="en-US" sz="1000" u="none" strike="noStrike">
                          <a:effectLst/>
                        </a:rPr>
                        <a:t>불량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1000" u="none" strike="noStrike">
                          <a:effectLst/>
                        </a:rPr>
                        <a:t>work_group</a:t>
                      </a:r>
                      <a:endParaRPr lang="en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설명변수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범주형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작업조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" sz="1000" u="none" strike="noStrike" dirty="0">
                          <a:effectLst/>
                        </a:rPr>
                        <a:t>Nominal</a:t>
                      </a:r>
                      <a:endParaRPr lang="en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8726" marR="8726" marT="8726" marB="0" anchor="b"/>
                </a:tc>
                <a:extLst>
                  <a:ext uri="{0D108BD9-81ED-4DB2-BD59-A6C34878D82A}">
                    <a16:rowId xmlns:a16="http://schemas.microsoft.com/office/drawing/2014/main" val="330507322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46BEA16-BBF2-6D8B-22F6-864A1E642B53}"/>
              </a:ext>
            </a:extLst>
          </p:cNvPr>
          <p:cNvSpPr txBox="1"/>
          <p:nvPr/>
        </p:nvSpPr>
        <p:spPr>
          <a:xfrm>
            <a:off x="1048634" y="5628437"/>
            <a:ext cx="782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ko-KR" altLang="en-US" sz="1200" dirty="0"/>
              <a:t>데이터의 </a:t>
            </a:r>
            <a:r>
              <a:rPr kumimoji="1" lang="en-US" altLang="ko-KR" sz="1200" dirty="0"/>
              <a:t>Shape </a:t>
            </a:r>
            <a:r>
              <a:rPr kumimoji="1" lang="ko-KR" altLang="en-US" sz="1200" dirty="0"/>
              <a:t>은 </a:t>
            </a:r>
            <a:r>
              <a:rPr kumimoji="1" lang="en-US" altLang="ko-KR" sz="1200" dirty="0"/>
              <a:t>1000</a:t>
            </a:r>
            <a:r>
              <a:rPr kumimoji="1" lang="ko-KR" altLang="en-US" sz="1200" dirty="0"/>
              <a:t>개의 행과 </a:t>
            </a:r>
            <a:r>
              <a:rPr kumimoji="1" lang="en-US" altLang="ko-KR" sz="1200" dirty="0"/>
              <a:t>22</a:t>
            </a:r>
            <a:r>
              <a:rPr kumimoji="1" lang="ko-KR" altLang="en-US" sz="1200" dirty="0"/>
              <a:t>개의 열로 이루어져 있으며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데이터의 유형들은 </a:t>
            </a:r>
            <a:r>
              <a:rPr kumimoji="1" lang="en-US" altLang="ko-KR" sz="1200" dirty="0"/>
              <a:t>float </a:t>
            </a:r>
            <a:r>
              <a:rPr kumimoji="1" lang="ko-KR" altLang="en-US" sz="1200" dirty="0"/>
              <a:t>형과 </a:t>
            </a:r>
            <a:r>
              <a:rPr kumimoji="1" lang="en-US" altLang="ko-KR" sz="1200" dirty="0"/>
              <a:t>int</a:t>
            </a:r>
            <a:r>
              <a:rPr kumimoji="1" lang="ko-KR" altLang="en-US" sz="1200" dirty="0"/>
              <a:t>형 그리고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범주형 변수와 </a:t>
            </a:r>
            <a:r>
              <a:rPr kumimoji="1" lang="en-US" altLang="ko-KR" sz="1200" dirty="0"/>
              <a:t>datetime</a:t>
            </a:r>
            <a:r>
              <a:rPr kumimoji="1" lang="ko-KR" altLang="en-US" sz="1200" dirty="0"/>
              <a:t> 변수가 존재한다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따라서 </a:t>
            </a:r>
            <a:r>
              <a:rPr kumimoji="1" lang="en-US" altLang="ko-KR" sz="1200" dirty="0"/>
              <a:t>datetime</a:t>
            </a:r>
            <a:r>
              <a:rPr kumimoji="1" lang="ko-KR" altLang="en-US" sz="1200" dirty="0"/>
              <a:t>변수인 </a:t>
            </a:r>
            <a:r>
              <a:rPr kumimoji="1" lang="en-US" altLang="ko-KR" sz="1200" dirty="0" err="1"/>
              <a:t>rolling_date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주의해서 입력 </a:t>
            </a:r>
            <a:r>
              <a:rPr kumimoji="1" lang="ko-KR" altLang="en-US" sz="1200" dirty="0" err="1"/>
              <a:t>해야할</a:t>
            </a:r>
            <a:r>
              <a:rPr kumimoji="1" lang="ko-KR" altLang="en-US" sz="1200" dirty="0"/>
              <a:t> 것이다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65585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 err="1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Spec_country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변수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24F612-6AA5-3D7A-8E33-9B3A1125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4" y="1483034"/>
            <a:ext cx="4579622" cy="3485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FBE522-C135-2B9F-CEEE-D2248F0C49D8}"/>
              </a:ext>
            </a:extLst>
          </p:cNvPr>
          <p:cNvSpPr txBox="1"/>
          <p:nvPr/>
        </p:nvSpPr>
        <p:spPr>
          <a:xfrm>
            <a:off x="801786" y="5156481"/>
            <a:ext cx="4151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/>
              <a:t>규격</a:t>
            </a:r>
            <a:r>
              <a:rPr kumimoji="1" lang="ko-KR" altLang="en-US" sz="1200" dirty="0"/>
              <a:t> 기준 국가의 데이터들은 고르게 </a:t>
            </a:r>
            <a:r>
              <a:rPr kumimoji="1" lang="ko-KR" altLang="en-US" sz="1200" dirty="0" err="1"/>
              <a:t>퍼저있지</a:t>
            </a:r>
            <a:r>
              <a:rPr kumimoji="1" lang="ko-KR" altLang="en-US" sz="1200" dirty="0"/>
              <a:t> 않고 다양한 곳에서 주문이 들어온 것을 확인할 수 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</a:t>
            </a:r>
            <a:r>
              <a:rPr kumimoji="1" lang="ko-KR" altLang="en-US" sz="1200" dirty="0"/>
              <a:t>월 </a:t>
            </a:r>
            <a:r>
              <a:rPr kumimoji="1" lang="en-US" altLang="ko-KR" sz="1200" dirty="0"/>
              <a:t>3</a:t>
            </a:r>
            <a:r>
              <a:rPr kumimoji="1" lang="ko-KR" altLang="en-US" sz="1200" dirty="0"/>
              <a:t>일 </a:t>
            </a:r>
            <a:r>
              <a:rPr kumimoji="1" lang="ko-KR" altLang="en-US" sz="1200" dirty="0" err="1"/>
              <a:t>부터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</a:t>
            </a:r>
            <a:r>
              <a:rPr kumimoji="1" lang="ko-KR" altLang="en-US" sz="1200" dirty="0"/>
              <a:t>월 </a:t>
            </a:r>
            <a:r>
              <a:rPr kumimoji="1" lang="en-US" altLang="ko-KR" sz="1200" dirty="0"/>
              <a:t>10</a:t>
            </a:r>
            <a:r>
              <a:rPr kumimoji="1" lang="ko-KR" altLang="en-US" sz="1200" dirty="0"/>
              <a:t>일 까지 영국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일본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미국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프랑스 순으로 주문공정이 들어온 것을 확인할 수 있었고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공통적인 규격을 가지는 공정이 제일 적은 것을 알 수 있다</a:t>
            </a:r>
            <a:r>
              <a:rPr kumimoji="1" lang="en-US" altLang="ko-KR" sz="12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5F8A1D-F96F-90D9-FB78-82318E7DD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299" y="1483034"/>
            <a:ext cx="4438576" cy="3343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81BD51-A4DC-F556-B068-B05028DEC07E}"/>
              </a:ext>
            </a:extLst>
          </p:cNvPr>
          <p:cNvSpPr txBox="1"/>
          <p:nvPr/>
        </p:nvSpPr>
        <p:spPr>
          <a:xfrm>
            <a:off x="5539661" y="5156481"/>
            <a:ext cx="41512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미국과 영국은 데이터가 많음에도 불구하고 양품의 비율이 불량의 비율보다 훨씬 많지만 일본의 경우 데이터가 많음에도 양품보다 불량의 양이 더 많은 것으로 나타났다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따라서 일본의 규격으로 제조하는 압연공정에서 어떠한 문제가 발생했을 것으로 생각된다</a:t>
            </a:r>
            <a:r>
              <a:rPr kumimoji="1"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5818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 err="1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Hsb</a:t>
            </a: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변수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BE522-C135-2B9F-CEEE-D2248F0C49D8}"/>
              </a:ext>
            </a:extLst>
          </p:cNvPr>
          <p:cNvSpPr txBox="1"/>
          <p:nvPr/>
        </p:nvSpPr>
        <p:spPr>
          <a:xfrm>
            <a:off x="801785" y="5156482"/>
            <a:ext cx="8673903" cy="661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HSB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적용했을때</a:t>
            </a:r>
            <a:r>
              <a:rPr kumimoji="1" lang="ko-KR" altLang="en-US" sz="1200" dirty="0"/>
              <a:t> 양품의 비율이 훨씬 높게 나타났고 </a:t>
            </a:r>
            <a:r>
              <a:rPr kumimoji="1" lang="ko-KR" altLang="en-US" sz="1200" dirty="0" err="1"/>
              <a:t>미적용했을</a:t>
            </a:r>
            <a:r>
              <a:rPr kumimoji="1" lang="ko-KR" altLang="en-US" sz="1200" dirty="0"/>
              <a:t> 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불량품의 비율이 훨씬 높게 나타나는 것을 확인할 수 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따라서 </a:t>
            </a:r>
            <a:r>
              <a:rPr kumimoji="1" lang="en-US" altLang="ko-KR" sz="1200" dirty="0"/>
              <a:t>Scale</a:t>
            </a:r>
            <a:r>
              <a:rPr kumimoji="1" lang="ko-KR" altLang="en-US" sz="1200" dirty="0"/>
              <a:t>불량에 </a:t>
            </a:r>
            <a:r>
              <a:rPr kumimoji="1" lang="en-US" altLang="ko-KR" sz="1200" dirty="0" err="1"/>
              <a:t>hsb</a:t>
            </a:r>
            <a:r>
              <a:rPr kumimoji="1" lang="ko-KR" altLang="en-US" sz="1200" dirty="0"/>
              <a:t>는 높은 연관관계가 있다고 할 수 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따라서 추후의 분석을 통한 변수의 중요도를 </a:t>
            </a:r>
            <a:r>
              <a:rPr kumimoji="1" lang="ko-KR" altLang="en-US" sz="1200" dirty="0" err="1"/>
              <a:t>판단할때</a:t>
            </a:r>
            <a:r>
              <a:rPr kumimoji="1" lang="ko-KR" altLang="en-US" sz="1200" dirty="0"/>
              <a:t> 큰 도움이 될 것으로 보인다</a:t>
            </a:r>
            <a:r>
              <a:rPr kumimoji="1" lang="en-US" altLang="ko-KR" sz="12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10DA12-298D-D0F9-96B8-91E8A39F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73" y="1190932"/>
            <a:ext cx="4155631" cy="32839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5586F4-6FBA-C345-ED0A-E7F1FE9DD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163" y="1337082"/>
            <a:ext cx="4000764" cy="30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21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Rolling Method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변수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BE522-C135-2B9F-CEEE-D2248F0C49D8}"/>
              </a:ext>
            </a:extLst>
          </p:cNvPr>
          <p:cNvSpPr txBox="1"/>
          <p:nvPr/>
        </p:nvSpPr>
        <p:spPr>
          <a:xfrm>
            <a:off x="801785" y="5156482"/>
            <a:ext cx="8673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현재 그래프 만으로는 </a:t>
            </a:r>
            <a:r>
              <a:rPr kumimoji="1" lang="en-US" altLang="ko-KR" sz="1200" dirty="0"/>
              <a:t>CR</a:t>
            </a:r>
            <a:r>
              <a:rPr kumimoji="1" lang="ko-KR" altLang="en-US" sz="1200" dirty="0"/>
              <a:t>과 </a:t>
            </a:r>
            <a:r>
              <a:rPr kumimoji="1" lang="en-US" altLang="ko-KR" sz="1200" dirty="0"/>
              <a:t>TMCP </a:t>
            </a:r>
            <a:r>
              <a:rPr kumimoji="1" lang="ko-KR" altLang="en-US" sz="1200" dirty="0"/>
              <a:t>간의 데이터 수 차이때문에 </a:t>
            </a:r>
            <a:r>
              <a:rPr kumimoji="1" lang="en-US" altLang="ko-KR" sz="1200" dirty="0"/>
              <a:t>CR</a:t>
            </a:r>
            <a:r>
              <a:rPr kumimoji="1" lang="ko-KR" altLang="en-US" sz="1200" dirty="0"/>
              <a:t>의 불량률이 높게 나온 것으로 보인다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따라서 이 두그래프 만으로는 </a:t>
            </a:r>
            <a:r>
              <a:rPr kumimoji="1" lang="en-US" altLang="ko-KR" sz="1200" dirty="0"/>
              <a:t>Scale</a:t>
            </a:r>
            <a:r>
              <a:rPr kumimoji="1" lang="ko-KR" altLang="en-US" sz="1200" dirty="0"/>
              <a:t> 불량과의 관계를 이야기 할 수 없다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따라서 추후 다른 </a:t>
            </a:r>
            <a:r>
              <a:rPr kumimoji="1" lang="ko-KR" altLang="en-US" sz="1200" dirty="0" err="1"/>
              <a:t>변수들과의</a:t>
            </a:r>
            <a:r>
              <a:rPr kumimoji="1" lang="ko-KR" altLang="en-US" sz="1200" dirty="0"/>
              <a:t> 비교를 통해 확인해 보도록 하겠다</a:t>
            </a:r>
            <a:r>
              <a:rPr kumimoji="1" lang="en-US" altLang="ko-KR" sz="12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F31B87-ED46-18A4-423C-C6DC42F66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85" y="1212034"/>
            <a:ext cx="4076732" cy="32633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8912C7B-6464-5543-7BBF-8A6B55C2C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393" y="1375128"/>
            <a:ext cx="4076732" cy="292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68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 err="1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Steel_kind</a:t>
            </a:r>
            <a:endParaRPr kumimoji="1" lang="ko-KR" altLang="en-US" sz="2000" kern="0" spc="-10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BE522-C135-2B9F-CEEE-D2248F0C49D8}"/>
              </a:ext>
            </a:extLst>
          </p:cNvPr>
          <p:cNvSpPr txBox="1"/>
          <p:nvPr/>
        </p:nvSpPr>
        <p:spPr>
          <a:xfrm>
            <a:off x="1117376" y="4436340"/>
            <a:ext cx="34789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ko-KR" altLang="en-US" sz="1200" dirty="0"/>
              <a:t>강종에서 </a:t>
            </a:r>
            <a:r>
              <a:rPr kumimoji="1" lang="en-US" altLang="ko-KR" sz="1200" dirty="0"/>
              <a:t>C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탄소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 의 데이터가 크고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불량률도 높은 것으로 확인 되었다</a:t>
            </a:r>
            <a:r>
              <a:rPr kumimoji="1" lang="en-US" altLang="ko-KR" sz="1200" dirty="0"/>
              <a:t>.</a:t>
            </a:r>
          </a:p>
          <a:p>
            <a:pPr latinLnBrk="0"/>
            <a:r>
              <a:rPr kumimoji="1" lang="ko-KR" altLang="en-US" sz="1200" dirty="0" err="1"/>
              <a:t>핮만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T (</a:t>
            </a:r>
            <a:r>
              <a:rPr kumimoji="1" lang="ko-KR" altLang="en-US" sz="1200" dirty="0"/>
              <a:t>티타늄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의 데이터에는 불량률도 낮고 상대적으로 데이터의 수도 </a:t>
            </a:r>
            <a:r>
              <a:rPr kumimoji="1" lang="ko-KR" altLang="en-US" sz="1200" dirty="0" err="1"/>
              <a:t>적은것으로</a:t>
            </a:r>
            <a:r>
              <a:rPr kumimoji="1" lang="ko-KR" altLang="en-US" sz="1200" dirty="0"/>
              <a:t> 알 수 있다</a:t>
            </a:r>
            <a:r>
              <a:rPr kumimoji="1" lang="en-US" altLang="ko-KR" sz="12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A16AA1-96F7-5ADB-24ED-FE3527BCA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87" y="1017180"/>
            <a:ext cx="3980822" cy="3150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BC6976-42F7-3D52-0CD6-76F175787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793" y="1902977"/>
            <a:ext cx="3581400" cy="167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1BCA63-41FC-812A-5718-FF1400070524}"/>
              </a:ext>
            </a:extLst>
          </p:cNvPr>
          <p:cNvSpPr txBox="1"/>
          <p:nvPr/>
        </p:nvSpPr>
        <p:spPr>
          <a:xfrm>
            <a:off x="5231793" y="4436340"/>
            <a:ext cx="34789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kumimoji="1" lang="ko-KR" altLang="en-US" sz="1200" dirty="0" err="1"/>
              <a:t>제어압연일</a:t>
            </a:r>
            <a:r>
              <a:rPr kumimoji="1" lang="ko-KR" altLang="en-US" sz="1200" dirty="0"/>
              <a:t> 경우 탄소에서의 불량횟수가 높았고 </a:t>
            </a:r>
            <a:r>
              <a:rPr kumimoji="1" lang="en-US" altLang="ko-KR" sz="1200" dirty="0"/>
              <a:t>TMCP</a:t>
            </a:r>
            <a:r>
              <a:rPr kumimoji="1" lang="ko-KR" altLang="en-US" sz="1200" dirty="0"/>
              <a:t> 에서는 티타늄의 경우에만 불량횟수가 존재한 것을 볼 수 있다</a:t>
            </a:r>
            <a:r>
              <a:rPr kumimoji="1" lang="en-US" altLang="ko-KR" sz="1200" dirty="0"/>
              <a:t>.</a:t>
            </a:r>
          </a:p>
          <a:p>
            <a:pPr latinLnBrk="0"/>
            <a:endParaRPr kumimoji="1" lang="en-US" altLang="ko-KR" sz="1200" dirty="0"/>
          </a:p>
          <a:p>
            <a:pPr latinLnBrk="0"/>
            <a:r>
              <a:rPr kumimoji="1" lang="ko-KR" altLang="en-US" sz="1200" dirty="0"/>
              <a:t>따라서 이는 </a:t>
            </a:r>
            <a:r>
              <a:rPr kumimoji="1" lang="en-US" altLang="ko-KR" sz="1200" dirty="0"/>
              <a:t>rolling </a:t>
            </a:r>
            <a:r>
              <a:rPr kumimoji="1" lang="ko-KR" altLang="en-US" sz="1200" dirty="0"/>
              <a:t>방법에 따라 달라질 수 있고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온도 제어의 경우 탄소에서의 불량회수가 없지만 데이터의 수가 적으므로 불량이 아예 없다고는 할 수 없다</a:t>
            </a:r>
            <a:r>
              <a:rPr kumimoji="1"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3471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5988710" y="215682"/>
            <a:ext cx="3723615" cy="2746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600" i="1" kern="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종합 실습</a:t>
            </a:r>
            <a:endParaRPr kumimoji="1" lang="en-US" altLang="ko-KR" sz="1600" i="1" kern="0" dirty="0">
              <a:solidFill>
                <a:srgbClr val="00206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0668" y="130870"/>
            <a:ext cx="7778676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defRPr/>
            </a:pPr>
            <a:r>
              <a:rPr kumimoji="1" lang="en-US" altLang="ko-KR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Work group </a:t>
            </a:r>
            <a:r>
              <a:rPr kumimoji="1" lang="ko-KR" altLang="en-US" sz="2000" kern="0" spc="-100" dirty="0">
                <a:solidFill>
                  <a:srgbClr val="002060"/>
                </a:solidFill>
                <a:latin typeface="HY견고딕" pitchFamily="18" charset="-127"/>
                <a:ea typeface="HY견고딕" pitchFamily="18" charset="-127"/>
              </a:rPr>
              <a:t>변수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FBE522-C135-2B9F-CEEE-D2248F0C49D8}"/>
              </a:ext>
            </a:extLst>
          </p:cNvPr>
          <p:cNvSpPr txBox="1"/>
          <p:nvPr/>
        </p:nvSpPr>
        <p:spPr>
          <a:xfrm>
            <a:off x="801785" y="5156482"/>
            <a:ext cx="867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7</a:t>
            </a:r>
            <a:r>
              <a:rPr kumimoji="1" lang="ko-KR" altLang="en-US" sz="1200" dirty="0"/>
              <a:t>일 간의 데이터 수집으로 각 조의 사람들이 </a:t>
            </a:r>
            <a:r>
              <a:rPr kumimoji="1" lang="en-US" altLang="ko-KR" sz="1200" dirty="0"/>
              <a:t>scale </a:t>
            </a:r>
            <a:r>
              <a:rPr kumimoji="1" lang="ko-KR" altLang="en-US" sz="1200" dirty="0"/>
              <a:t>불량에 충분한 영향을 미쳤다고 할 수 없으며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2</a:t>
            </a:r>
            <a:r>
              <a:rPr kumimoji="1" lang="ko-KR" altLang="en-US" sz="1200" dirty="0"/>
              <a:t>조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</a:t>
            </a:r>
            <a:r>
              <a:rPr kumimoji="1" lang="ko-KR" altLang="en-US" sz="1200" dirty="0"/>
              <a:t>조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3</a:t>
            </a:r>
            <a:r>
              <a:rPr kumimoji="1" lang="ko-KR" altLang="en-US" sz="1200" dirty="0"/>
              <a:t>조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4</a:t>
            </a:r>
            <a:r>
              <a:rPr kumimoji="1" lang="ko-KR" altLang="en-US" sz="1200" dirty="0"/>
              <a:t>조 순으로 데이터의 수가 많지만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불량률은 </a:t>
            </a:r>
            <a:r>
              <a:rPr kumimoji="1" lang="en-US" altLang="ko-KR" sz="1200" dirty="0"/>
              <a:t>1</a:t>
            </a:r>
            <a:r>
              <a:rPr kumimoji="1" lang="ko-KR" altLang="en-US" sz="1200" dirty="0"/>
              <a:t>조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3</a:t>
            </a:r>
            <a:r>
              <a:rPr kumimoji="1" lang="ko-KR" altLang="en-US" sz="1200" dirty="0"/>
              <a:t>조 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2</a:t>
            </a:r>
            <a:r>
              <a:rPr kumimoji="1" lang="ko-KR" altLang="en-US" sz="1200" dirty="0"/>
              <a:t>조 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1</a:t>
            </a:r>
            <a:r>
              <a:rPr kumimoji="1" lang="ko-KR" altLang="en-US" sz="1200" dirty="0"/>
              <a:t>조 순으로 많다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하지만 특정한 형태가 있다고 할 수 없으며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현재의 데이터로 사람들의 특성을 정의하긴 어렵다고 생각한다 따라서 변수를 제거하도록 하겠다</a:t>
            </a:r>
            <a:r>
              <a:rPr kumimoji="1" lang="en-US" altLang="ko-KR" sz="12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3C5029-AF92-C6DB-F705-95FF4DC17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58" y="1337082"/>
            <a:ext cx="3787613" cy="30132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85B164-1883-86E3-82EE-110EF26C4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331" y="1458271"/>
            <a:ext cx="3852877" cy="289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39490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/>
        </a:solidFill>
      </a:spPr>
      <a:bodyPr wrap="none" rtlCol="0" anchor="ctr">
        <a:noAutofit/>
      </a:bodyPr>
      <a:lstStyle>
        <a:defPPr marL="0" algn="ctr">
          <a:defRPr sz="1600" dirty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14310</TotalTime>
  <Words>2891</Words>
  <Application>Microsoft Macintosh PowerPoint</Application>
  <PresentationFormat>A4 용지(210x297mm)</PresentationFormat>
  <Paragraphs>472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D2Coding</vt:lpstr>
      <vt:lpstr>HY견고딕</vt:lpstr>
      <vt:lpstr>맑은 고딕</vt:lpstr>
      <vt:lpstr>나눔고딕</vt:lpstr>
      <vt:lpstr>Arial</vt:lpstr>
      <vt:lpstr>Wingdings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성윤 김</dc:creator>
  <cp:lastModifiedBy>손민수</cp:lastModifiedBy>
  <cp:revision>716</cp:revision>
  <dcterms:created xsi:type="dcterms:W3CDTF">2018-11-28T05:51:33Z</dcterms:created>
  <dcterms:modified xsi:type="dcterms:W3CDTF">2023-08-08T20:21:19Z</dcterms:modified>
</cp:coreProperties>
</file>